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25.jpg" ContentType="image/jpg"/>
  <Override PartName="/ppt/media/image26.jpg" ContentType="image/jpg"/>
  <Override PartName="/ppt/media/image27.jpg" ContentType="image/jpg"/>
  <Override PartName="/ppt/media/image28.jpg" ContentType="image/jpg"/>
  <Override PartName="/ppt/media/image29.jpg" ContentType="image/jpg"/>
  <Override PartName="/ppt/media/image30.jpg" ContentType="image/jpg"/>
  <Override PartName="/ppt/media/image31.jpg" ContentType="image/jpg"/>
  <Override PartName="/ppt/media/image37.jpg" ContentType="image/jpg"/>
  <Override PartName="/ppt/media/image39.jpg" ContentType="image/jpg"/>
  <Override PartName="/ppt/media/image40.jpg" ContentType="image/jpg"/>
  <Override PartName="/ppt/media/image41.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6.jpg" ContentType="image/jpg"/>
  <Override PartName="/ppt/media/image58.jpg" ContentType="image/jpg"/>
  <Override PartName="/ppt/notesSlides/notesSlide1.xml" ContentType="application/vnd.openxmlformats-officedocument.presentationml.notesSlide+xml"/>
  <Override PartName="/ppt/media/image69.jpg" ContentType="image/jpg"/>
  <Override PartName="/ppt/media/image72.jpg" ContentType="image/jpg"/>
  <Override PartName="/ppt/media/image73.jpg" ContentType="image/jpg"/>
  <Override PartName="/ppt/media/image74.jpg" ContentType="image/jp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6" r:id="rId2"/>
    <p:sldId id="581" r:id="rId3"/>
    <p:sldId id="257" r:id="rId4"/>
    <p:sldId id="278" r:id="rId5"/>
    <p:sldId id="259" r:id="rId6"/>
    <p:sldId id="260" r:id="rId7"/>
    <p:sldId id="300" r:id="rId8"/>
    <p:sldId id="279" r:id="rId9"/>
    <p:sldId id="293" r:id="rId10"/>
    <p:sldId id="282" r:id="rId11"/>
    <p:sldId id="295" r:id="rId12"/>
    <p:sldId id="298" r:id="rId13"/>
    <p:sldId id="271" r:id="rId14"/>
    <p:sldId id="564" r:id="rId15"/>
    <p:sldId id="403" r:id="rId16"/>
    <p:sldId id="572" r:id="rId17"/>
    <p:sldId id="416" r:id="rId18"/>
    <p:sldId id="417" r:id="rId19"/>
    <p:sldId id="418" r:id="rId20"/>
    <p:sldId id="507" r:id="rId21"/>
    <p:sldId id="566" r:id="rId22"/>
    <p:sldId id="310" r:id="rId23"/>
    <p:sldId id="311" r:id="rId24"/>
    <p:sldId id="312" r:id="rId25"/>
    <p:sldId id="316" r:id="rId26"/>
    <p:sldId id="317" r:id="rId27"/>
    <p:sldId id="319" r:id="rId28"/>
    <p:sldId id="320" r:id="rId29"/>
    <p:sldId id="326" r:id="rId30"/>
    <p:sldId id="334" r:id="rId31"/>
    <p:sldId id="409" r:id="rId32"/>
    <p:sldId id="410" r:id="rId33"/>
    <p:sldId id="345" r:id="rId34"/>
    <p:sldId id="346" r:id="rId35"/>
    <p:sldId id="347" r:id="rId36"/>
    <p:sldId id="565" r:id="rId37"/>
    <p:sldId id="351" r:id="rId38"/>
    <p:sldId id="574" r:id="rId39"/>
    <p:sldId id="427" r:id="rId40"/>
    <p:sldId id="429" r:id="rId41"/>
    <p:sldId id="430" r:id="rId42"/>
    <p:sldId id="431" r:id="rId43"/>
    <p:sldId id="432" r:id="rId44"/>
    <p:sldId id="270" r:id="rId45"/>
    <p:sldId id="274" r:id="rId46"/>
    <p:sldId id="568" r:id="rId47"/>
    <p:sldId id="580" r:id="rId48"/>
    <p:sldId id="56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59B42A-2670-4F00-9B3F-0A99A77A06AB}">
          <p14:sldIdLst>
            <p14:sldId id="256"/>
            <p14:sldId id="581"/>
            <p14:sldId id="257"/>
            <p14:sldId id="278"/>
            <p14:sldId id="259"/>
            <p14:sldId id="260"/>
            <p14:sldId id="300"/>
            <p14:sldId id="279"/>
            <p14:sldId id="293"/>
            <p14:sldId id="282"/>
            <p14:sldId id="295"/>
            <p14:sldId id="298"/>
            <p14:sldId id="271"/>
            <p14:sldId id="564"/>
            <p14:sldId id="403"/>
            <p14:sldId id="572"/>
            <p14:sldId id="416"/>
            <p14:sldId id="417"/>
            <p14:sldId id="418"/>
            <p14:sldId id="507"/>
            <p14:sldId id="566"/>
            <p14:sldId id="310"/>
            <p14:sldId id="311"/>
            <p14:sldId id="312"/>
            <p14:sldId id="316"/>
            <p14:sldId id="317"/>
            <p14:sldId id="319"/>
            <p14:sldId id="320"/>
            <p14:sldId id="326"/>
            <p14:sldId id="334"/>
            <p14:sldId id="409"/>
            <p14:sldId id="410"/>
            <p14:sldId id="345"/>
            <p14:sldId id="346"/>
            <p14:sldId id="347"/>
            <p14:sldId id="565"/>
            <p14:sldId id="351"/>
            <p14:sldId id="574"/>
            <p14:sldId id="427"/>
            <p14:sldId id="429"/>
            <p14:sldId id="430"/>
            <p14:sldId id="431"/>
            <p14:sldId id="432"/>
            <p14:sldId id="270"/>
            <p14:sldId id="274"/>
          </p14:sldIdLst>
        </p14:section>
        <p14:section name="Untitled Section" id="{0CE89406-8C69-4458-9018-C2CAD2B96597}">
          <p14:sldIdLst>
            <p14:sldId id="568"/>
            <p14:sldId id="580"/>
            <p14:sldId id="5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08" autoAdjust="0"/>
    <p:restoredTop sz="94656"/>
  </p:normalViewPr>
  <p:slideViewPr>
    <p:cSldViewPr snapToGrid="0">
      <p:cViewPr varScale="1">
        <p:scale>
          <a:sx n="78" d="100"/>
          <a:sy n="78" d="100"/>
        </p:scale>
        <p:origin x="427" y="6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C78CA-E1A1-FA4C-B267-DE3D03CE0A42}"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5D5037-F654-5141-A44E-DAAF33E4F206}" type="slidenum">
              <a:rPr lang="en-US" smtClean="0"/>
              <a:t>‹#›</a:t>
            </a:fld>
            <a:endParaRPr lang="en-US"/>
          </a:p>
        </p:txBody>
      </p:sp>
    </p:spTree>
    <p:extLst>
      <p:ext uri="{BB962C8B-B14F-4D97-AF65-F5344CB8AC3E}">
        <p14:creationId xmlns:p14="http://schemas.microsoft.com/office/powerpoint/2010/main" val="57640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623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24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ctr">
              <a:lnSpc>
                <a:spcPct val="85000"/>
              </a:lnSpc>
              <a:defRPr sz="6000" b="1" spc="-50" baseline="0">
                <a:solidFill>
                  <a:schemeClr val="tx1">
                    <a:lumMod val="65000"/>
                    <a:lumOff val="3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2400" b="1"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BEF7FB0A-8E24-C240-87C5-9B7024503C80}" type="datetimeFigureOut">
              <a:rPr lang="en-US" smtClean="0"/>
              <a:t>10/7/2023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4E273A-70CA-D746-97A7-400C3605360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677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BEF7FB0A-8E24-C240-87C5-9B7024503C80}" type="datetimeFigureOut">
              <a:rPr lang="en-US" smtClean="0"/>
              <a:t>10/7/2023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4E273A-70CA-D746-97A7-400C3605360E}" type="slidenum">
              <a:rPr lang="en-US" smtClean="0"/>
              <a:t>‹#›</a:t>
            </a:fld>
            <a:endParaRPr lang="en-US"/>
          </a:p>
        </p:txBody>
      </p:sp>
      <p:sp>
        <p:nvSpPr>
          <p:cNvPr id="7" name="Title Placeholder 1">
            <a:extLst>
              <a:ext uri="{FF2B5EF4-FFF2-40B4-BE49-F238E27FC236}">
                <a16:creationId xmlns:a16="http://schemas.microsoft.com/office/drawing/2014/main" id="{E8030DDB-EEAC-139B-ED4F-818FBFF248A2}"/>
              </a:ext>
            </a:extLst>
          </p:cNvPr>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p>
            <a:r>
              <a:rPr lang="en-US" dirty="0"/>
              <a:t>Click to edit Master title style</a:t>
            </a:r>
          </a:p>
        </p:txBody>
      </p:sp>
    </p:spTree>
    <p:extLst>
      <p:ext uri="{BB962C8B-B14F-4D97-AF65-F5344CB8AC3E}">
        <p14:creationId xmlns:p14="http://schemas.microsoft.com/office/powerpoint/2010/main" val="1976718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609600" y="191069"/>
            <a:ext cx="9544200" cy="846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609600" y="1160060"/>
            <a:ext cx="10972800" cy="5349900"/>
          </a:xfrm>
          <a:prstGeom prst="rect">
            <a:avLst/>
          </a:prstGeom>
          <a:noFill/>
          <a:ln>
            <a:noFill/>
          </a:ln>
        </p:spPr>
        <p:txBody>
          <a:bodyPr spcFirstLastPara="1" wrap="square" lIns="91425" tIns="45700" rIns="91425" bIns="45700" anchor="t" anchorCtr="0">
            <a:normAutofit/>
          </a:bodyPr>
          <a:lstStyle>
            <a:lvl1pPr marL="457200" lvl="0" indent="-431800" algn="l">
              <a:spcBef>
                <a:spcPts val="600"/>
              </a:spcBef>
              <a:spcAft>
                <a:spcPts val="0"/>
              </a:spcAft>
              <a:buClr>
                <a:schemeClr val="dk1"/>
              </a:buClr>
              <a:buSzPts val="3200"/>
              <a:buChar char="•"/>
              <a:defRPr/>
            </a:lvl1pPr>
            <a:lvl2pPr marL="914400" lvl="1" indent="-406400" algn="l">
              <a:spcBef>
                <a:spcPts val="0"/>
              </a:spcBef>
              <a:spcAft>
                <a:spcPts val="0"/>
              </a:spcAft>
              <a:buClr>
                <a:schemeClr val="dk1"/>
              </a:buClr>
              <a:buSzPts val="2800"/>
              <a:buChar char="–"/>
              <a:defRPr/>
            </a:lvl2pPr>
            <a:lvl3pPr marL="1371600" lvl="2" indent="-381000" algn="l">
              <a:spcBef>
                <a:spcPts val="600"/>
              </a:spcBef>
              <a:spcAft>
                <a:spcPts val="0"/>
              </a:spcAft>
              <a:buClr>
                <a:schemeClr val="dk1"/>
              </a:buClr>
              <a:buSzPts val="2400"/>
              <a:buChar char="•"/>
              <a:defRPr/>
            </a:lvl3pPr>
            <a:lvl4pPr marL="1828800" lvl="3" indent="-355600" algn="l">
              <a:spcBef>
                <a:spcPts val="600"/>
              </a:spcBef>
              <a:spcAft>
                <a:spcPts val="0"/>
              </a:spcAft>
              <a:buClr>
                <a:schemeClr val="dk1"/>
              </a:buClr>
              <a:buSzPts val="2000"/>
              <a:buChar char="–"/>
              <a:defRPr/>
            </a:lvl4pPr>
            <a:lvl5pPr marL="2286000" lvl="4" indent="-355600" algn="l">
              <a:spcBef>
                <a:spcPts val="600"/>
              </a:spcBef>
              <a:spcAft>
                <a:spcPts val="0"/>
              </a:spcAft>
              <a:buClr>
                <a:schemeClr val="dk1"/>
              </a:buClr>
              <a:buSzPts val="20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sldNum" idx="12"/>
          </p:nvPr>
        </p:nvSpPr>
        <p:spPr>
          <a:xfrm>
            <a:off x="11582400" y="6492875"/>
            <a:ext cx="609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23027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2_Two Content">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609600" y="191069"/>
            <a:ext cx="9516900" cy="8463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0"/>
          <p:cNvSpPr txBox="1">
            <a:spLocks noGrp="1"/>
          </p:cNvSpPr>
          <p:nvPr>
            <p:ph type="body" idx="1"/>
          </p:nvPr>
        </p:nvSpPr>
        <p:spPr>
          <a:xfrm>
            <a:off x="609600" y="1160060"/>
            <a:ext cx="5410200" cy="5322600"/>
          </a:xfrm>
          <a:prstGeom prst="rect">
            <a:avLst/>
          </a:prstGeom>
          <a:noFill/>
          <a:ln>
            <a:noFill/>
          </a:ln>
        </p:spPr>
        <p:txBody>
          <a:bodyPr spcFirstLastPara="1" wrap="square" lIns="91425" tIns="45700" rIns="91425" bIns="45700" anchor="t" anchorCtr="0">
            <a:normAutofit/>
          </a:bodyPr>
          <a:lstStyle>
            <a:lvl1pPr marL="457200" lvl="0" indent="-406400" algn="l">
              <a:spcBef>
                <a:spcPts val="600"/>
              </a:spcBef>
              <a:spcAft>
                <a:spcPts val="0"/>
              </a:spcAft>
              <a:buClr>
                <a:schemeClr val="dk1"/>
              </a:buClr>
              <a:buSzPts val="2800"/>
              <a:buChar char="•"/>
              <a:defRPr sz="2800"/>
            </a:lvl1pPr>
            <a:lvl2pPr marL="914400" lvl="1" indent="-381000" algn="l">
              <a:spcBef>
                <a:spcPts val="600"/>
              </a:spcBef>
              <a:spcAft>
                <a:spcPts val="0"/>
              </a:spcAft>
              <a:buClr>
                <a:schemeClr val="dk1"/>
              </a:buClr>
              <a:buSzPts val="2400"/>
              <a:buChar char="–"/>
              <a:defRPr sz="2400"/>
            </a:lvl2pPr>
            <a:lvl3pPr marL="1371600" lvl="2" indent="-355600" algn="l">
              <a:spcBef>
                <a:spcPts val="600"/>
              </a:spcBef>
              <a:spcAft>
                <a:spcPts val="0"/>
              </a:spcAft>
              <a:buClr>
                <a:schemeClr val="dk1"/>
              </a:buClr>
              <a:buSzPts val="2000"/>
              <a:buChar char="•"/>
              <a:defRPr sz="2000"/>
            </a:lvl3pPr>
            <a:lvl4pPr marL="1828800" lvl="3" indent="-342900" algn="l">
              <a:spcBef>
                <a:spcPts val="600"/>
              </a:spcBef>
              <a:spcAft>
                <a:spcPts val="0"/>
              </a:spcAft>
              <a:buClr>
                <a:schemeClr val="dk1"/>
              </a:buClr>
              <a:buSzPts val="1800"/>
              <a:buChar char="–"/>
              <a:defRPr sz="1800"/>
            </a:lvl4pPr>
            <a:lvl5pPr marL="2286000" lvl="4" indent="-342900" algn="l">
              <a:spcBef>
                <a:spcPts val="60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2" name="Google Shape;62;p10"/>
          <p:cNvSpPr txBox="1">
            <a:spLocks noGrp="1"/>
          </p:cNvSpPr>
          <p:nvPr>
            <p:ph type="body" idx="2"/>
          </p:nvPr>
        </p:nvSpPr>
        <p:spPr>
          <a:xfrm>
            <a:off x="6335973" y="1173707"/>
            <a:ext cx="5410200" cy="5281800"/>
          </a:xfrm>
          <a:prstGeom prst="rect">
            <a:avLst/>
          </a:prstGeom>
          <a:noFill/>
          <a:ln>
            <a:noFill/>
          </a:ln>
        </p:spPr>
        <p:txBody>
          <a:bodyPr spcFirstLastPara="1" wrap="square" lIns="91425" tIns="45700" rIns="91425" bIns="45700" anchor="t" anchorCtr="0">
            <a:normAutofit/>
          </a:bodyPr>
          <a:lstStyle>
            <a:lvl1pPr marL="457200" lvl="0" indent="-406400" algn="l">
              <a:spcBef>
                <a:spcPts val="600"/>
              </a:spcBef>
              <a:spcAft>
                <a:spcPts val="0"/>
              </a:spcAft>
              <a:buClr>
                <a:schemeClr val="dk1"/>
              </a:buClr>
              <a:buSzPts val="2800"/>
              <a:buChar char="•"/>
              <a:defRPr sz="2800"/>
            </a:lvl1pPr>
            <a:lvl2pPr marL="914400" lvl="1" indent="-381000" algn="l">
              <a:spcBef>
                <a:spcPts val="600"/>
              </a:spcBef>
              <a:spcAft>
                <a:spcPts val="0"/>
              </a:spcAft>
              <a:buClr>
                <a:schemeClr val="dk1"/>
              </a:buClr>
              <a:buSzPts val="2400"/>
              <a:buChar char="–"/>
              <a:defRPr sz="2400"/>
            </a:lvl2pPr>
            <a:lvl3pPr marL="1371600" lvl="2" indent="-355600" algn="l">
              <a:spcBef>
                <a:spcPts val="600"/>
              </a:spcBef>
              <a:spcAft>
                <a:spcPts val="0"/>
              </a:spcAft>
              <a:buClr>
                <a:schemeClr val="dk1"/>
              </a:buClr>
              <a:buSzPts val="2000"/>
              <a:buChar char="•"/>
              <a:defRPr sz="2000"/>
            </a:lvl3pPr>
            <a:lvl4pPr marL="1828800" lvl="3" indent="-342900" algn="l">
              <a:spcBef>
                <a:spcPts val="600"/>
              </a:spcBef>
              <a:spcAft>
                <a:spcPts val="0"/>
              </a:spcAft>
              <a:buClr>
                <a:schemeClr val="dk1"/>
              </a:buClr>
              <a:buSzPts val="1800"/>
              <a:buChar char="–"/>
              <a:defRPr sz="1800"/>
            </a:lvl4pPr>
            <a:lvl5pPr marL="2286000" lvl="4" indent="-342900" algn="l">
              <a:spcBef>
                <a:spcPts val="60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3" name="Google Shape;63;p10"/>
          <p:cNvSpPr txBox="1">
            <a:spLocks noGrp="1"/>
          </p:cNvSpPr>
          <p:nvPr>
            <p:ph type="sldNum" idx="12"/>
          </p:nvPr>
        </p:nvSpPr>
        <p:spPr>
          <a:xfrm>
            <a:off x="11491414" y="6492875"/>
            <a:ext cx="700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06608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1745" y="1126836"/>
            <a:ext cx="11517746" cy="4742258"/>
          </a:xfrm>
        </p:spPr>
        <p:txBody>
          <a:bodyPr/>
          <a:lstStyle>
            <a:lvl1pPr>
              <a:defRPr sz="24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554E273A-70CA-D746-97A7-400C3605360E}" type="slidenum">
              <a:rPr lang="en-US" smtClean="0"/>
              <a:t>‹#›</a:t>
            </a:fld>
            <a:endParaRPr lang="en-US"/>
          </a:p>
        </p:txBody>
      </p:sp>
      <p:sp>
        <p:nvSpPr>
          <p:cNvPr id="4" name="Title Placeholder 1">
            <a:extLst>
              <a:ext uri="{FF2B5EF4-FFF2-40B4-BE49-F238E27FC236}">
                <a16:creationId xmlns:a16="http://schemas.microsoft.com/office/drawing/2014/main" id="{CD5B050E-76A9-8F4B-C6D0-A0ADC14B46A8}"/>
              </a:ext>
            </a:extLst>
          </p:cNvPr>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lvl1pPr>
              <a:defRPr b="1">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773188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6000" b="0">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BEF7FB0A-8E24-C240-87C5-9B7024503C80}" type="datetimeFigureOut">
              <a:rPr lang="en-US" smtClean="0"/>
              <a:t>10/7/2023</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554E273A-70CA-D746-97A7-400C3605360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53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283855"/>
            <a:ext cx="4937760" cy="4585239"/>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283855"/>
            <a:ext cx="4937760" cy="4585240"/>
          </a:xfr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554E273A-70CA-D746-97A7-400C3605360E}" type="slidenum">
              <a:rPr lang="en-US" smtClean="0"/>
              <a:t>‹#›</a:t>
            </a:fld>
            <a:endParaRPr lang="en-US"/>
          </a:p>
        </p:txBody>
      </p:sp>
      <p:sp>
        <p:nvSpPr>
          <p:cNvPr id="5" name="Title Placeholder 1">
            <a:extLst>
              <a:ext uri="{FF2B5EF4-FFF2-40B4-BE49-F238E27FC236}">
                <a16:creationId xmlns:a16="http://schemas.microsoft.com/office/drawing/2014/main" id="{78071FD9-FE26-A4D8-B666-A6CC2B20A6CE}"/>
              </a:ext>
            </a:extLst>
          </p:cNvPr>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lvl1pPr>
              <a:defRPr b="1">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269283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554E273A-70CA-D746-97A7-400C3605360E}" type="slidenum">
              <a:rPr lang="en-US" smtClean="0"/>
              <a:t>‹#›</a:t>
            </a:fld>
            <a:endParaRPr lang="en-US"/>
          </a:p>
        </p:txBody>
      </p:sp>
      <p:sp>
        <p:nvSpPr>
          <p:cNvPr id="7" name="Title Placeholder 1">
            <a:extLst>
              <a:ext uri="{FF2B5EF4-FFF2-40B4-BE49-F238E27FC236}">
                <a16:creationId xmlns:a16="http://schemas.microsoft.com/office/drawing/2014/main" id="{9339C705-C735-C5D2-6CFC-972F3BE8E9C5}"/>
              </a:ext>
            </a:extLst>
          </p:cNvPr>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lvl1pPr>
              <a:defRPr b="1">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67331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54E273A-70CA-D746-97A7-400C3605360E}" type="slidenum">
              <a:rPr lang="en-US" smtClean="0"/>
              <a:t>‹#›</a:t>
            </a:fld>
            <a:endParaRPr lang="en-US"/>
          </a:p>
        </p:txBody>
      </p:sp>
      <p:sp>
        <p:nvSpPr>
          <p:cNvPr id="2" name="Title Placeholder 1">
            <a:extLst>
              <a:ext uri="{FF2B5EF4-FFF2-40B4-BE49-F238E27FC236}">
                <a16:creationId xmlns:a16="http://schemas.microsoft.com/office/drawing/2014/main" id="{52F98C0C-3B52-1682-C724-314D257CD311}"/>
              </a:ext>
            </a:extLst>
          </p:cNvPr>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lvl1pPr>
              <a:defRPr b="1">
                <a:solidFill>
                  <a:schemeClr val="accent1">
                    <a:lumMod val="75000"/>
                  </a:schemeClr>
                </a:solidFill>
              </a:defRPr>
            </a:lvl1pPr>
          </a:lstStyle>
          <a:p>
            <a:r>
              <a:rPr lang="en-US" dirty="0"/>
              <a:t>Click to edit Master title style</a:t>
            </a:r>
          </a:p>
        </p:txBody>
      </p:sp>
    </p:spTree>
    <p:extLst>
      <p:ext uri="{BB962C8B-B14F-4D97-AF65-F5344CB8AC3E}">
        <p14:creationId xmlns:p14="http://schemas.microsoft.com/office/powerpoint/2010/main" val="3962105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Slide Number Placeholder 8"/>
          <p:cNvSpPr>
            <a:spLocks noGrp="1"/>
          </p:cNvSpPr>
          <p:nvPr>
            <p:ph type="sldNum" sz="quarter" idx="12"/>
          </p:nvPr>
        </p:nvSpPr>
        <p:spPr/>
        <p:txBody>
          <a:bodyPr/>
          <a:lstStyle/>
          <a:p>
            <a:fld id="{554E273A-70CA-D746-97A7-400C3605360E}" type="slidenum">
              <a:rPr lang="en-US" smtClean="0"/>
              <a:t>‹#›</a:t>
            </a:fld>
            <a:endParaRPr lang="en-US"/>
          </a:p>
        </p:txBody>
      </p:sp>
      <p:sp>
        <p:nvSpPr>
          <p:cNvPr id="2" name="Rectangle 1">
            <a:extLst>
              <a:ext uri="{FF2B5EF4-FFF2-40B4-BE49-F238E27FC236}">
                <a16:creationId xmlns:a16="http://schemas.microsoft.com/office/drawing/2014/main" id="{F7E31800-F9F1-D52F-29D8-CFDF550C16EB}"/>
              </a:ext>
            </a:extLst>
          </p:cNvPr>
          <p:cNvSpPr/>
          <p:nvPr userDrawn="1"/>
        </p:nvSpPr>
        <p:spPr>
          <a:xfrm>
            <a:off x="-1" y="811698"/>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922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BEF7FB0A-8E24-C240-87C5-9B7024503C80}" type="datetimeFigureOut">
              <a:rPr lang="en-US" smtClean="0"/>
              <a:t>10/7/2023</a:t>
            </a:fld>
            <a:endParaRPr 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54E273A-70CA-D746-97A7-400C3605360E}" type="slidenum">
              <a:rPr lang="en-US" smtClean="0"/>
              <a:t>‹#›</a:t>
            </a:fld>
            <a:endParaRPr lang="en-US"/>
          </a:p>
        </p:txBody>
      </p:sp>
    </p:spTree>
    <p:extLst>
      <p:ext uri="{BB962C8B-B14F-4D97-AF65-F5344CB8AC3E}">
        <p14:creationId xmlns:p14="http://schemas.microsoft.com/office/powerpoint/2010/main" val="3558614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BEF7FB0A-8E24-C240-87C5-9B7024503C80}" type="datetimeFigureOut">
              <a:rPr lang="en-US" smtClean="0"/>
              <a:t>10/7/2023</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554E273A-70CA-D746-97A7-400C3605360E}" type="slidenum">
              <a:rPr lang="en-US" smtClean="0"/>
              <a:t>‹#›</a:t>
            </a:fld>
            <a:endParaRPr lang="en-US"/>
          </a:p>
        </p:txBody>
      </p:sp>
    </p:spTree>
    <p:extLst>
      <p:ext uri="{BB962C8B-B14F-4D97-AF65-F5344CB8AC3E}">
        <p14:creationId xmlns:p14="http://schemas.microsoft.com/office/powerpoint/2010/main" val="13793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92874"/>
            <a:ext cx="12192000" cy="365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9" name="Rectangle 8"/>
          <p:cNvSpPr/>
          <p:nvPr/>
        </p:nvSpPr>
        <p:spPr>
          <a:xfrm>
            <a:off x="0" y="642278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41745" y="249657"/>
            <a:ext cx="10813935" cy="62779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341745" y="1126836"/>
            <a:ext cx="10813935" cy="474225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54E273A-70CA-D746-97A7-400C3605360E}" type="slidenum">
              <a:rPr lang="en-US" smtClean="0"/>
              <a:t>‹#›</a:t>
            </a:fld>
            <a:endParaRPr lang="en-US"/>
          </a:p>
        </p:txBody>
      </p:sp>
      <p:pic>
        <p:nvPicPr>
          <p:cNvPr id="10" name="Picture 9" descr="A logo with a tree and text&#10;&#10;Description automatically generated">
            <a:extLst>
              <a:ext uri="{FF2B5EF4-FFF2-40B4-BE49-F238E27FC236}">
                <a16:creationId xmlns:a16="http://schemas.microsoft.com/office/drawing/2014/main" id="{9C13E4EC-D849-7532-0C42-E8DFD183790C}"/>
              </a:ext>
            </a:extLst>
          </p:cNvPr>
          <p:cNvPicPr>
            <a:picLocks noChangeAspect="1"/>
          </p:cNvPicPr>
          <p:nvPr userDrawn="1"/>
        </p:nvPicPr>
        <p:blipFill>
          <a:blip r:embed="rId14"/>
          <a:stretch>
            <a:fillRect/>
          </a:stretch>
        </p:blipFill>
        <p:spPr>
          <a:xfrm>
            <a:off x="11119127" y="85102"/>
            <a:ext cx="1072873" cy="553027"/>
          </a:xfrm>
          <a:prstGeom prst="rect">
            <a:avLst/>
          </a:prstGeom>
        </p:spPr>
      </p:pic>
    </p:spTree>
    <p:extLst>
      <p:ext uri="{BB962C8B-B14F-4D97-AF65-F5344CB8AC3E}">
        <p14:creationId xmlns:p14="http://schemas.microsoft.com/office/powerpoint/2010/main" val="504083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4" r:id="rId11"/>
    <p:sldLayoutId id="2147483675" r:id="rId12"/>
  </p:sldLayoutIdLst>
  <p:txStyles>
    <p:titleStyle>
      <a:lvl1pPr algn="l" defTabSz="914400" rtl="0" eaLnBrk="1" latinLnBrk="0" hangingPunct="1">
        <a:lnSpc>
          <a:spcPct val="85000"/>
        </a:lnSpc>
        <a:spcBef>
          <a:spcPct val="0"/>
        </a:spcBef>
        <a:buNone/>
        <a:defRPr sz="4000" b="1" kern="1200" spc="-50" baseline="0">
          <a:solidFill>
            <a:schemeClr val="accent1">
              <a:lumMod val="7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65000"/>
              <a:lumOff val="3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65000"/>
              <a:lumOff val="3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65000"/>
              <a:lumOff val="3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65000"/>
              <a:lumOff val="3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65000"/>
              <a:lumOff val="3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QYcKCGdZvq4"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1803.07728"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1803.07728" TargetMode="External"/><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abs/1803.07728"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1505.05192"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603.09246" TargetMode="External"/><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1604.07379.pdf"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hyperlink" Target="https://arxiv.org/abs/1806.09594" TargetMode="External"/><Relationship Id="rId5" Type="http://schemas.openxmlformats.org/officeDocument/2006/relationships/image" Target="../media/image31.jp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10" Type="http://schemas.openxmlformats.org/officeDocument/2006/relationships/image" Target="../media/image49.jpg"/><Relationship Id="rId4" Type="http://schemas.openxmlformats.org/officeDocument/2006/relationships/image" Target="../media/image43.png"/><Relationship Id="rId9" Type="http://schemas.openxmlformats.org/officeDocument/2006/relationships/image" Target="../media/image48.jpg"/></Relationships>
</file>

<file path=ppt/slides/_rels/slide34.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48.jp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47.jpg"/><Relationship Id="rId17" Type="http://schemas.openxmlformats.org/officeDocument/2006/relationships/image" Target="../media/image56.jpg"/><Relationship Id="rId2" Type="http://schemas.openxmlformats.org/officeDocument/2006/relationships/image" Target="../media/image41.jpg"/><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48.jp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jpg"/><Relationship Id="rId12" Type="http://schemas.openxmlformats.org/officeDocument/2006/relationships/image" Target="../media/image47.jpg"/><Relationship Id="rId17" Type="http://schemas.openxmlformats.org/officeDocument/2006/relationships/image" Target="../media/image56.jpg"/><Relationship Id="rId2" Type="http://schemas.openxmlformats.org/officeDocument/2006/relationships/image" Target="../media/image41.jp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5.jpg"/><Relationship Id="rId11" Type="http://schemas.openxmlformats.org/officeDocument/2006/relationships/image" Target="../media/image52.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51.png"/><Relationship Id="rId19" Type="http://schemas.openxmlformats.org/officeDocument/2006/relationships/image" Target="../media/image58.jp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2.png"/><Relationship Id="rId18" Type="http://schemas.openxmlformats.org/officeDocument/2006/relationships/image" Target="../media/image55.png"/><Relationship Id="rId3" Type="http://schemas.openxmlformats.org/officeDocument/2006/relationships/image" Target="../media/image62.png"/><Relationship Id="rId21" Type="http://schemas.openxmlformats.org/officeDocument/2006/relationships/image" Target="../media/image58.jpg"/><Relationship Id="rId7" Type="http://schemas.openxmlformats.org/officeDocument/2006/relationships/image" Target="../media/image43.png"/><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image" Target="../media/image61.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50.png"/><Relationship Id="rId24" Type="http://schemas.openxmlformats.org/officeDocument/2006/relationships/image" Target="../media/image45.jpg"/><Relationship Id="rId5" Type="http://schemas.openxmlformats.org/officeDocument/2006/relationships/image" Target="../media/image41.jpg"/><Relationship Id="rId15" Type="http://schemas.openxmlformats.org/officeDocument/2006/relationships/image" Target="../media/image48.jpg"/><Relationship Id="rId23" Type="http://schemas.openxmlformats.org/officeDocument/2006/relationships/image" Target="../media/image60.png"/><Relationship Id="rId10" Type="http://schemas.openxmlformats.org/officeDocument/2006/relationships/image" Target="../media/image49.jpg"/><Relationship Id="rId19" Type="http://schemas.openxmlformats.org/officeDocument/2006/relationships/image" Target="../media/image56.jpg"/><Relationship Id="rId4" Type="http://schemas.openxmlformats.org/officeDocument/2006/relationships/image" Target="../media/image63.png"/><Relationship Id="rId9" Type="http://schemas.openxmlformats.org/officeDocument/2006/relationships/image" Target="../media/image46.jpg"/><Relationship Id="rId14" Type="http://schemas.openxmlformats.org/officeDocument/2006/relationships/image" Target="../media/image47.jpg"/><Relationship Id="rId22"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1411.4038.pdf" TargetMode="External"/><Relationship Id="rId2" Type="http://schemas.openxmlformats.org/officeDocument/2006/relationships/image" Target="../media/image6.t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C7463-8843-F23E-5C70-6481576DCA36}"/>
              </a:ext>
            </a:extLst>
          </p:cNvPr>
          <p:cNvSpPr>
            <a:spLocks noGrp="1"/>
          </p:cNvSpPr>
          <p:nvPr>
            <p:ph type="ctrTitle"/>
          </p:nvPr>
        </p:nvSpPr>
        <p:spPr>
          <a:xfrm>
            <a:off x="1097280" y="758952"/>
            <a:ext cx="10058400" cy="2751164"/>
          </a:xfrm>
        </p:spPr>
        <p:txBody>
          <a:bodyPr>
            <a:normAutofit/>
          </a:bodyPr>
          <a:lstStyle/>
          <a:p>
            <a:r>
              <a:rPr lang="en-US" sz="7200" dirty="0"/>
              <a:t>Beyond Supervised Learning</a:t>
            </a:r>
          </a:p>
        </p:txBody>
      </p:sp>
      <p:sp>
        <p:nvSpPr>
          <p:cNvPr id="10" name="Rectangle 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ubtitle 2">
            <a:extLst>
              <a:ext uri="{FF2B5EF4-FFF2-40B4-BE49-F238E27FC236}">
                <a16:creationId xmlns:a16="http://schemas.microsoft.com/office/drawing/2014/main" id="{38DA21B2-BFEA-C276-AC31-96FED7F42BD7}"/>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CV Jawahar</a:t>
            </a:r>
          </a:p>
          <a:p>
            <a:r>
              <a:rPr lang="en-US" dirty="0">
                <a:solidFill>
                  <a:srgbClr val="FFFFFF"/>
                </a:solidFill>
              </a:rPr>
              <a:t>IIIT Hyderabad</a:t>
            </a:r>
          </a:p>
        </p:txBody>
      </p:sp>
      <p:sp>
        <p:nvSpPr>
          <p:cNvPr id="12" name="Rectangle 1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33277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GAN framework</a:t>
            </a:r>
          </a:p>
        </p:txBody>
      </p:sp>
      <p:pic>
        <p:nvPicPr>
          <p:cNvPr id="5" name="Shape 136" descr="Shape 136"/>
          <p:cNvPicPr>
            <a:picLocks noGrp="1" noChangeAspect="1"/>
          </p:cNvPicPr>
          <p:nvPr>
            <p:ph idx="1"/>
          </p:nvPr>
        </p:nvPicPr>
        <p:blipFill rotWithShape="1">
          <a:blip r:embed="rId2"/>
          <a:srcRect t="1" r="4192" b="1566"/>
          <a:stretch/>
        </p:blipFill>
        <p:spPr>
          <a:xfrm>
            <a:off x="1686668" y="1160463"/>
            <a:ext cx="8449005" cy="5266095"/>
          </a:xfrm>
          <a:prstGeom prst="rect">
            <a:avLst/>
          </a:prstGeom>
          <a:ln w="12700">
            <a:miter lim="400000"/>
          </a:ln>
        </p:spPr>
      </p:pic>
      <p:sp>
        <p:nvSpPr>
          <p:cNvPr id="6" name="Shape 138"/>
          <p:cNvSpPr txBox="1"/>
          <p:nvPr/>
        </p:nvSpPr>
        <p:spPr>
          <a:xfrm>
            <a:off x="609600" y="6396367"/>
            <a:ext cx="4124403" cy="46163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91424" tIns="91424" rIns="91424" bIns="91424">
            <a:spAutoFit/>
          </a:bodyPr>
          <a:lstStyle/>
          <a:p>
            <a:r>
              <a:t>Slide credit: Ian </a:t>
            </a:r>
            <a:r>
              <a:rPr err="1"/>
              <a:t>Goodfellow</a:t>
            </a:r>
            <a:endParaRPr/>
          </a:p>
        </p:txBody>
      </p:sp>
      <p:sp>
        <p:nvSpPr>
          <p:cNvPr id="2" name="Slide Number Placeholder 1"/>
          <p:cNvSpPr>
            <a:spLocks noGrp="1"/>
          </p:cNvSpPr>
          <p:nvPr>
            <p:ph type="sldNum" sz="quarter" idx="12"/>
          </p:nvPr>
        </p:nvSpPr>
        <p:spPr/>
        <p:txBody>
          <a:bodyPr/>
          <a:lstStyle/>
          <a:p>
            <a:fld id="{D79E0BE3-C35E-475C-8249-C68D79E581E1}" type="slidenum">
              <a:rPr lang="en-US" smtClean="0"/>
              <a:pPr/>
              <a:t>10</a:t>
            </a:fld>
            <a:endParaRPr lang="en-US"/>
          </a:p>
        </p:txBody>
      </p:sp>
    </p:spTree>
    <p:extLst>
      <p:ext uri="{BB962C8B-B14F-4D97-AF65-F5344CB8AC3E}">
        <p14:creationId xmlns:p14="http://schemas.microsoft.com/office/powerpoint/2010/main" val="2955564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Samples (Synthetic Images)</a:t>
            </a:r>
            <a:endParaRPr lang="en-IN"/>
          </a:p>
        </p:txBody>
      </p:sp>
      <p:pic>
        <p:nvPicPr>
          <p:cNvPr id="4" name="Shape 81" descr="Shape 81"/>
          <p:cNvPicPr>
            <a:picLocks noChangeAspect="1"/>
          </p:cNvPicPr>
          <p:nvPr/>
        </p:nvPicPr>
        <p:blipFill>
          <a:blip r:embed="rId2"/>
          <a:stretch>
            <a:fillRect/>
          </a:stretch>
        </p:blipFill>
        <p:spPr>
          <a:xfrm>
            <a:off x="609600" y="2215641"/>
            <a:ext cx="7223148" cy="3611574"/>
          </a:xfrm>
          <a:prstGeom prst="rect">
            <a:avLst/>
          </a:prstGeom>
          <a:ln w="12700">
            <a:miter lim="400000"/>
          </a:ln>
        </p:spPr>
      </p:pic>
      <p:sp>
        <p:nvSpPr>
          <p:cNvPr id="5" name="Paths through face manifold for conv/deconv GANShape 74">
            <a:hlinkClick r:id="rId3"/>
          </p:cNvPr>
          <p:cNvSpPr/>
          <p:nvPr/>
        </p:nvSpPr>
        <p:spPr>
          <a:xfrm>
            <a:off x="8018522" y="3965604"/>
            <a:ext cx="3193961" cy="2328841"/>
          </a:xfrm>
          <a:prstGeom prst="rect">
            <a:avLst/>
          </a:prstGeom>
          <a:blipFill>
            <a:blip r:embed="rId4"/>
            <a:srcRect/>
            <a:stretch>
              <a:fillRect l="-17742" r="-17708"/>
            </a:stretch>
          </a:blipFill>
          <a:ln w="12700">
            <a:miter lim="400000"/>
          </a:ln>
        </p:spPr>
        <p:txBody>
          <a:bodyPr lIns="60959" rIns="60959"/>
          <a:lstStyle/>
          <a:p>
            <a:endParaRPr sz="2400"/>
          </a:p>
        </p:txBody>
      </p:sp>
      <p:pic>
        <p:nvPicPr>
          <p:cNvPr id="6" name="Shape 88" descr="Shape 88"/>
          <p:cNvPicPr>
            <a:picLocks noChangeAspect="1"/>
          </p:cNvPicPr>
          <p:nvPr/>
        </p:nvPicPr>
        <p:blipFill rotWithShape="1">
          <a:blip r:embed="rId5"/>
          <a:srcRect l="1592" t="713" b="1421"/>
          <a:stretch/>
        </p:blipFill>
        <p:spPr>
          <a:xfrm>
            <a:off x="8018522" y="563555"/>
            <a:ext cx="3193961" cy="3183926"/>
          </a:xfrm>
          <a:prstGeom prst="rect">
            <a:avLst/>
          </a:prstGeom>
          <a:ln w="12700">
            <a:miter lim="400000"/>
          </a:ln>
        </p:spPr>
      </p:pic>
      <p:sp>
        <p:nvSpPr>
          <p:cNvPr id="3" name="Slide Number Placeholder 2"/>
          <p:cNvSpPr>
            <a:spLocks noGrp="1"/>
          </p:cNvSpPr>
          <p:nvPr>
            <p:ph type="sldNum" sz="quarter" idx="12"/>
          </p:nvPr>
        </p:nvSpPr>
        <p:spPr/>
        <p:txBody>
          <a:bodyPr/>
          <a:lstStyle/>
          <a:p>
            <a:fld id="{D79E0BE3-C35E-475C-8249-C68D79E581E1}" type="slidenum">
              <a:rPr lang="en-US" smtClean="0"/>
              <a:pPr/>
              <a:t>11</a:t>
            </a:fld>
            <a:endParaRPr lang="en-US"/>
          </a:p>
        </p:txBody>
      </p:sp>
    </p:spTree>
    <p:extLst>
      <p:ext uri="{BB962C8B-B14F-4D97-AF65-F5344CB8AC3E}">
        <p14:creationId xmlns:p14="http://schemas.microsoft.com/office/powerpoint/2010/main" val="184171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Results: Progressive GAN  </a:t>
            </a:r>
            <a:r>
              <a:rPr lang="en-IN" b="0">
                <a:solidFill>
                  <a:srgbClr val="000000"/>
                </a:solidFill>
              </a:rPr>
              <a:t>(ICLR 2018)</a:t>
            </a:r>
            <a:endParaRPr lang="en-IN"/>
          </a:p>
        </p:txBody>
      </p:sp>
      <p:pic>
        <p:nvPicPr>
          <p:cNvPr id="3" name="Picture 6" descr="Picture 6"/>
          <p:cNvPicPr>
            <a:picLocks noChangeAspect="1"/>
          </p:cNvPicPr>
          <p:nvPr/>
        </p:nvPicPr>
        <p:blipFill>
          <a:blip r:embed="rId2"/>
          <a:stretch>
            <a:fillRect/>
          </a:stretch>
        </p:blipFill>
        <p:spPr>
          <a:xfrm>
            <a:off x="711200" y="1132541"/>
            <a:ext cx="10261600" cy="5199099"/>
          </a:xfrm>
          <a:prstGeom prst="rect">
            <a:avLst/>
          </a:prstGeom>
          <a:ln w="12700">
            <a:miter lim="400000"/>
          </a:ln>
        </p:spPr>
      </p:pic>
      <p:sp>
        <p:nvSpPr>
          <p:cNvPr id="4" name="Slide Number Placeholder 3"/>
          <p:cNvSpPr>
            <a:spLocks noGrp="1"/>
          </p:cNvSpPr>
          <p:nvPr>
            <p:ph type="sldNum" sz="quarter" idx="12"/>
          </p:nvPr>
        </p:nvSpPr>
        <p:spPr/>
        <p:txBody>
          <a:bodyPr/>
          <a:lstStyle/>
          <a:p>
            <a:fld id="{D79E0BE3-C35E-475C-8249-C68D79E581E1}" type="slidenum">
              <a:rPr lang="en-US" smtClean="0"/>
              <a:pPr/>
              <a:t>12</a:t>
            </a:fld>
            <a:endParaRPr lang="en-US"/>
          </a:p>
        </p:txBody>
      </p:sp>
    </p:spTree>
    <p:extLst>
      <p:ext uri="{BB962C8B-B14F-4D97-AF65-F5344CB8AC3E}">
        <p14:creationId xmlns:p14="http://schemas.microsoft.com/office/powerpoint/2010/main" val="360246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2" descr="Picture 2"/>
          <p:cNvPicPr>
            <a:picLocks noChangeAspect="1"/>
          </p:cNvPicPr>
          <p:nvPr/>
        </p:nvPicPr>
        <p:blipFill>
          <a:blip r:embed="rId2"/>
          <a:stretch>
            <a:fillRect/>
          </a:stretch>
        </p:blipFill>
        <p:spPr>
          <a:xfrm>
            <a:off x="284480" y="1092201"/>
            <a:ext cx="7620001" cy="1942481"/>
          </a:xfrm>
          <a:prstGeom prst="rect">
            <a:avLst/>
          </a:prstGeom>
          <a:ln w="12700">
            <a:miter lim="400000"/>
          </a:ln>
        </p:spPr>
      </p:pic>
      <p:pic>
        <p:nvPicPr>
          <p:cNvPr id="188" name="Picture 4" descr="Picture 4"/>
          <p:cNvPicPr>
            <a:picLocks noChangeAspect="1"/>
          </p:cNvPicPr>
          <p:nvPr/>
        </p:nvPicPr>
        <p:blipFill>
          <a:blip r:embed="rId3"/>
          <a:stretch>
            <a:fillRect/>
          </a:stretch>
        </p:blipFill>
        <p:spPr>
          <a:xfrm>
            <a:off x="304799" y="3005977"/>
            <a:ext cx="7620001" cy="3852024"/>
          </a:xfrm>
          <a:prstGeom prst="rect">
            <a:avLst/>
          </a:prstGeom>
          <a:ln w="12700">
            <a:miter lim="400000"/>
          </a:ln>
        </p:spPr>
      </p:pic>
      <p:pic>
        <p:nvPicPr>
          <p:cNvPr id="189" name="Picture 5" descr="Picture 5"/>
          <p:cNvPicPr>
            <a:picLocks noChangeAspect="1"/>
          </p:cNvPicPr>
          <p:nvPr/>
        </p:nvPicPr>
        <p:blipFill>
          <a:blip r:embed="rId4"/>
          <a:stretch>
            <a:fillRect/>
          </a:stretch>
        </p:blipFill>
        <p:spPr>
          <a:xfrm>
            <a:off x="7873402" y="1077009"/>
            <a:ext cx="3860801" cy="3867860"/>
          </a:xfrm>
          <a:prstGeom prst="rect">
            <a:avLst/>
          </a:prstGeom>
          <a:ln w="12700">
            <a:miter lim="400000"/>
          </a:ln>
        </p:spPr>
      </p:pic>
      <p:pic>
        <p:nvPicPr>
          <p:cNvPr id="190" name="Picture 6" descr="Picture 6"/>
          <p:cNvPicPr>
            <a:picLocks noChangeAspect="1"/>
          </p:cNvPicPr>
          <p:nvPr/>
        </p:nvPicPr>
        <p:blipFill>
          <a:blip r:embed="rId5"/>
          <a:stretch>
            <a:fillRect/>
          </a:stretch>
        </p:blipFill>
        <p:spPr>
          <a:xfrm>
            <a:off x="7924801" y="4923199"/>
            <a:ext cx="3838089" cy="1922567"/>
          </a:xfrm>
          <a:prstGeom prst="rect">
            <a:avLst/>
          </a:prstGeom>
          <a:ln w="12700">
            <a:miter lim="400000"/>
          </a:ln>
        </p:spPr>
      </p:pic>
      <p:sp>
        <p:nvSpPr>
          <p:cNvPr id="4" name="Title 3"/>
          <p:cNvSpPr>
            <a:spLocks noGrp="1"/>
          </p:cNvSpPr>
          <p:nvPr>
            <p:ph type="title"/>
          </p:nvPr>
        </p:nvSpPr>
        <p:spPr/>
        <p:txBody>
          <a:bodyPr/>
          <a:lstStyle/>
          <a:p>
            <a:r>
              <a:rPr lang="en-US"/>
              <a:t>Results: Big GAN  </a:t>
            </a:r>
            <a:r>
              <a:rPr lang="en-US" b="0">
                <a:solidFill>
                  <a:srgbClr val="000000"/>
                </a:solidFill>
              </a:rPr>
              <a:t>(ICLR 2019)</a:t>
            </a:r>
            <a:endParaRPr lang="en-US"/>
          </a:p>
        </p:txBody>
      </p:sp>
      <p:sp>
        <p:nvSpPr>
          <p:cNvPr id="2" name="Slide Number Placeholder 1"/>
          <p:cNvSpPr>
            <a:spLocks noGrp="1"/>
          </p:cNvSpPr>
          <p:nvPr>
            <p:ph type="sldNum" sz="quarter" idx="12"/>
          </p:nvPr>
        </p:nvSpPr>
        <p:spPr/>
        <p:txBody>
          <a:bodyPr/>
          <a:lstStyle/>
          <a:p>
            <a:fld id="{D79E0BE3-C35E-475C-8249-C68D79E581E1}" type="slidenum">
              <a:rPr lang="en-US" smtClean="0"/>
              <a:pPr/>
              <a:t>13</a:t>
            </a:fld>
            <a:endParaRPr lang="en-US"/>
          </a:p>
        </p:txBody>
      </p:sp>
    </p:spTree>
    <p:extLst>
      <p:ext uri="{BB962C8B-B14F-4D97-AF65-F5344CB8AC3E}">
        <p14:creationId xmlns:p14="http://schemas.microsoft.com/office/powerpoint/2010/main" val="3818652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DC764-D9C4-5DD5-CFBE-2BCD1C8607EE}"/>
              </a:ext>
            </a:extLst>
          </p:cNvPr>
          <p:cNvSpPr>
            <a:spLocks noGrp="1"/>
          </p:cNvSpPr>
          <p:nvPr>
            <p:ph type="ctrTitle"/>
          </p:nvPr>
        </p:nvSpPr>
        <p:spPr/>
        <p:txBody>
          <a:bodyPr/>
          <a:lstStyle/>
          <a:p>
            <a:r>
              <a:rPr lang="en-US" b="0" dirty="0"/>
              <a:t>II. Self Supervised Learning</a:t>
            </a:r>
          </a:p>
        </p:txBody>
      </p:sp>
    </p:spTree>
    <p:extLst>
      <p:ext uri="{BB962C8B-B14F-4D97-AF65-F5344CB8AC3E}">
        <p14:creationId xmlns:p14="http://schemas.microsoft.com/office/powerpoint/2010/main" val="305721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434343"/>
                </a:solidFill>
                <a:latin typeface="Roboto Lt"/>
                <a:ea typeface="+mn-ea"/>
                <a:cs typeface="Roboto 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5"/>
              </a:spcBef>
            </a:pPr>
            <a:fld id="{81D60167-4931-47E6-BA6A-407CBD079E47}" type="slidenum">
              <a:rPr lang="en-IN" smtClean="0"/>
              <a:pPr marL="38100">
                <a:spcBef>
                  <a:spcPts val="5"/>
                </a:spcBef>
              </a:pPr>
              <a:t>15</a:t>
            </a:fld>
            <a:endParaRPr dirty="0"/>
          </a:p>
        </p:txBody>
      </p:sp>
      <p:sp>
        <p:nvSpPr>
          <p:cNvPr id="3" name="object 3"/>
          <p:cNvSpPr txBox="1">
            <a:spLocks noGrp="1"/>
          </p:cNvSpPr>
          <p:nvPr>
            <p:ph type="title"/>
          </p:nvPr>
        </p:nvSpPr>
        <p:spPr>
          <a:xfrm>
            <a:off x="398548" y="277366"/>
            <a:ext cx="10813935" cy="627796"/>
          </a:xfrm>
          <a:prstGeom prst="rect">
            <a:avLst/>
          </a:prstGeom>
        </p:spPr>
        <p:txBody>
          <a:bodyPr vert="horz" wrap="square" lIns="0" tIns="16933" rIns="0" bIns="0" rtlCol="0" anchor="b">
            <a:spAutoFit/>
          </a:bodyPr>
          <a:lstStyle/>
          <a:p>
            <a:pPr marL="16933">
              <a:lnSpc>
                <a:spcPct val="100000"/>
              </a:lnSpc>
              <a:spcBef>
                <a:spcPts val="133"/>
              </a:spcBef>
            </a:pPr>
            <a:r>
              <a:rPr spc="-20" dirty="0">
                <a:solidFill>
                  <a:schemeClr val="accent2"/>
                </a:solidFill>
              </a:rPr>
              <a:t>What </a:t>
            </a:r>
            <a:r>
              <a:rPr spc="-13" dirty="0">
                <a:solidFill>
                  <a:schemeClr val="accent2"/>
                </a:solidFill>
              </a:rPr>
              <a:t>is </a:t>
            </a:r>
            <a:r>
              <a:rPr spc="-27" dirty="0">
                <a:solidFill>
                  <a:schemeClr val="accent2"/>
                </a:solidFill>
              </a:rPr>
              <a:t>Self-Supervised</a:t>
            </a:r>
            <a:r>
              <a:rPr spc="-13" dirty="0">
                <a:solidFill>
                  <a:schemeClr val="accent2"/>
                </a:solidFill>
              </a:rPr>
              <a:t> Learning?</a:t>
            </a:r>
            <a:endParaRPr dirty="0">
              <a:solidFill>
                <a:schemeClr val="accent2"/>
              </a:solidFill>
            </a:endParaRPr>
          </a:p>
        </p:txBody>
      </p:sp>
      <p:sp>
        <p:nvSpPr>
          <p:cNvPr id="2" name="object 2"/>
          <p:cNvSpPr txBox="1"/>
          <p:nvPr/>
        </p:nvSpPr>
        <p:spPr>
          <a:xfrm>
            <a:off x="565842" y="1148356"/>
            <a:ext cx="10365740" cy="4732748"/>
          </a:xfrm>
          <a:prstGeom prst="rect">
            <a:avLst/>
          </a:prstGeom>
        </p:spPr>
        <p:txBody>
          <a:bodyPr vert="horz" wrap="square" lIns="0" tIns="16933" rIns="0" bIns="0" rtlCol="0">
            <a:spAutoFit/>
          </a:bodyPr>
          <a:lstStyle/>
          <a:p>
            <a:pPr marL="16933" marR="563865">
              <a:lnSpc>
                <a:spcPct val="128699"/>
              </a:lnSpc>
              <a:spcBef>
                <a:spcPts val="133"/>
              </a:spcBef>
            </a:pPr>
            <a:r>
              <a:rPr sz="2000" spc="-33" dirty="0">
                <a:solidFill>
                  <a:schemeClr val="tx1">
                    <a:lumMod val="65000"/>
                    <a:lumOff val="35000"/>
                  </a:schemeClr>
                </a:solidFill>
                <a:cs typeface="Roboto Lt"/>
              </a:rPr>
              <a:t>Self-Supervised</a:t>
            </a:r>
            <a:r>
              <a:rPr sz="2000" spc="-7" dirty="0">
                <a:solidFill>
                  <a:schemeClr val="tx1">
                    <a:lumMod val="65000"/>
                    <a:lumOff val="35000"/>
                  </a:schemeClr>
                </a:solidFill>
                <a:cs typeface="Roboto Lt"/>
              </a:rPr>
              <a:t> </a:t>
            </a:r>
            <a:r>
              <a:rPr sz="2000" spc="-20" dirty="0">
                <a:solidFill>
                  <a:schemeClr val="tx1">
                    <a:lumMod val="65000"/>
                    <a:lumOff val="35000"/>
                  </a:schemeClr>
                </a:solidFill>
                <a:cs typeface="Roboto Lt"/>
              </a:rPr>
              <a:t>Learning</a:t>
            </a:r>
            <a:r>
              <a:rPr sz="2000" dirty="0">
                <a:solidFill>
                  <a:schemeClr val="tx1">
                    <a:lumMod val="65000"/>
                    <a:lumOff val="35000"/>
                  </a:schemeClr>
                </a:solidFill>
                <a:cs typeface="Roboto Lt"/>
              </a:rPr>
              <a:t> </a:t>
            </a:r>
            <a:r>
              <a:rPr sz="2000" spc="-27" dirty="0">
                <a:solidFill>
                  <a:schemeClr val="tx1">
                    <a:lumMod val="65000"/>
                    <a:lumOff val="35000"/>
                  </a:schemeClr>
                </a:solidFill>
                <a:cs typeface="Roboto Lt"/>
              </a:rPr>
              <a:t>(SSL)</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is</a:t>
            </a:r>
            <a:r>
              <a:rPr sz="2000" dirty="0">
                <a:solidFill>
                  <a:schemeClr val="tx1">
                    <a:lumMod val="65000"/>
                    <a:lumOff val="35000"/>
                  </a:schemeClr>
                </a:solidFill>
                <a:cs typeface="Roboto Lt"/>
              </a:rPr>
              <a:t> </a:t>
            </a:r>
            <a:r>
              <a:rPr sz="2000" spc="-7" dirty="0">
                <a:solidFill>
                  <a:schemeClr val="tx1">
                    <a:lumMod val="65000"/>
                    <a:lumOff val="35000"/>
                  </a:schemeClr>
                </a:solidFill>
                <a:cs typeface="Roboto Lt"/>
              </a:rPr>
              <a:t>a</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special</a:t>
            </a:r>
            <a:r>
              <a:rPr sz="2000" dirty="0">
                <a:solidFill>
                  <a:schemeClr val="tx1">
                    <a:lumMod val="65000"/>
                    <a:lumOff val="35000"/>
                  </a:schemeClr>
                </a:solidFill>
                <a:cs typeface="Roboto Lt"/>
              </a:rPr>
              <a:t> </a:t>
            </a:r>
            <a:r>
              <a:rPr sz="2000" spc="-20" dirty="0">
                <a:solidFill>
                  <a:schemeClr val="tx1">
                    <a:lumMod val="65000"/>
                    <a:lumOff val="35000"/>
                  </a:schemeClr>
                </a:solidFill>
                <a:cs typeface="Roboto Lt"/>
              </a:rPr>
              <a:t>type</a:t>
            </a:r>
            <a:r>
              <a:rPr sz="2000" dirty="0">
                <a:solidFill>
                  <a:schemeClr val="tx1">
                    <a:lumMod val="65000"/>
                    <a:lumOff val="35000"/>
                  </a:schemeClr>
                </a:solidFill>
                <a:cs typeface="Roboto Lt"/>
              </a:rPr>
              <a:t> </a:t>
            </a:r>
            <a:r>
              <a:rPr sz="2000" spc="7" dirty="0">
                <a:solidFill>
                  <a:schemeClr val="tx1">
                    <a:lumMod val="65000"/>
                    <a:lumOff val="35000"/>
                  </a:schemeClr>
                </a:solidFill>
                <a:cs typeface="Roboto Lt"/>
              </a:rPr>
              <a:t>of</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representation</a:t>
            </a:r>
            <a:r>
              <a:rPr sz="2000" dirty="0">
                <a:solidFill>
                  <a:schemeClr val="tx1">
                    <a:lumMod val="65000"/>
                    <a:lumOff val="35000"/>
                  </a:schemeClr>
                </a:solidFill>
                <a:cs typeface="Roboto Lt"/>
              </a:rPr>
              <a:t> </a:t>
            </a:r>
            <a:r>
              <a:rPr sz="2000" spc="-20" dirty="0">
                <a:solidFill>
                  <a:schemeClr val="tx1">
                    <a:lumMod val="65000"/>
                    <a:lumOff val="35000"/>
                  </a:schemeClr>
                </a:solidFill>
                <a:cs typeface="Roboto Lt"/>
              </a:rPr>
              <a:t>learning</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that </a:t>
            </a:r>
            <a:r>
              <a:rPr sz="2000" spc="-533" dirty="0">
                <a:solidFill>
                  <a:schemeClr val="tx1">
                    <a:lumMod val="65000"/>
                    <a:lumOff val="35000"/>
                  </a:schemeClr>
                </a:solidFill>
                <a:cs typeface="Roboto Lt"/>
              </a:rPr>
              <a:t> </a:t>
            </a:r>
            <a:r>
              <a:rPr sz="2000" spc="-13" dirty="0">
                <a:solidFill>
                  <a:schemeClr val="tx1">
                    <a:lumMod val="65000"/>
                    <a:lumOff val="35000"/>
                  </a:schemeClr>
                </a:solidFill>
                <a:cs typeface="Roboto Lt"/>
              </a:rPr>
              <a:t>enables</a:t>
            </a:r>
            <a:r>
              <a:rPr sz="2000" spc="-7" dirty="0">
                <a:solidFill>
                  <a:schemeClr val="tx1">
                    <a:lumMod val="65000"/>
                    <a:lumOff val="35000"/>
                  </a:schemeClr>
                </a:solidFill>
                <a:cs typeface="Roboto Lt"/>
              </a:rPr>
              <a:t> </a:t>
            </a:r>
            <a:r>
              <a:rPr sz="2000" spc="-20" dirty="0">
                <a:solidFill>
                  <a:schemeClr val="tx1">
                    <a:lumMod val="65000"/>
                    <a:lumOff val="35000"/>
                  </a:schemeClr>
                </a:solidFill>
                <a:cs typeface="Roboto Lt"/>
              </a:rPr>
              <a:t>learning</a:t>
            </a:r>
            <a:r>
              <a:rPr sz="2000" spc="-7" dirty="0">
                <a:solidFill>
                  <a:schemeClr val="tx1">
                    <a:lumMod val="65000"/>
                    <a:lumOff val="35000"/>
                  </a:schemeClr>
                </a:solidFill>
                <a:cs typeface="Roboto Lt"/>
              </a:rPr>
              <a:t> good </a:t>
            </a:r>
            <a:r>
              <a:rPr sz="2000" spc="-13" dirty="0">
                <a:solidFill>
                  <a:schemeClr val="tx1">
                    <a:lumMod val="65000"/>
                    <a:lumOff val="35000"/>
                  </a:schemeClr>
                </a:solidFill>
                <a:cs typeface="Roboto Lt"/>
              </a:rPr>
              <a:t>data</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representation</a:t>
            </a:r>
            <a:r>
              <a:rPr sz="2000" dirty="0">
                <a:solidFill>
                  <a:schemeClr val="tx1">
                    <a:lumMod val="65000"/>
                    <a:lumOff val="35000"/>
                  </a:schemeClr>
                </a:solidFill>
                <a:cs typeface="Roboto Lt"/>
              </a:rPr>
              <a:t> </a:t>
            </a:r>
            <a:r>
              <a:rPr sz="2000" spc="-7" dirty="0">
                <a:solidFill>
                  <a:schemeClr val="tx1">
                    <a:lumMod val="65000"/>
                    <a:lumOff val="35000"/>
                  </a:schemeClr>
                </a:solidFill>
                <a:cs typeface="Roboto Lt"/>
              </a:rPr>
              <a:t>from </a:t>
            </a:r>
            <a:r>
              <a:rPr sz="2000" spc="-13" dirty="0">
                <a:solidFill>
                  <a:schemeClr val="tx1">
                    <a:lumMod val="65000"/>
                    <a:lumOff val="35000"/>
                  </a:schemeClr>
                </a:solidFill>
                <a:cs typeface="Roboto Lt"/>
              </a:rPr>
              <a:t>unlabelled</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dataset.</a:t>
            </a:r>
            <a:endParaRPr sz="2000" dirty="0">
              <a:solidFill>
                <a:schemeClr val="tx1">
                  <a:lumMod val="65000"/>
                  <a:lumOff val="35000"/>
                </a:schemeClr>
              </a:solidFill>
              <a:cs typeface="Roboto Lt"/>
            </a:endParaRPr>
          </a:p>
          <a:p>
            <a:pPr marL="16933" marR="1186150">
              <a:lnSpc>
                <a:spcPct val="128699"/>
              </a:lnSpc>
              <a:spcBef>
                <a:spcPts val="1600"/>
              </a:spcBef>
            </a:pPr>
            <a:r>
              <a:rPr sz="2000" spc="-13" dirty="0">
                <a:solidFill>
                  <a:schemeClr val="tx1">
                    <a:lumMod val="65000"/>
                    <a:lumOff val="35000"/>
                  </a:schemeClr>
                </a:solidFill>
                <a:cs typeface="Roboto Lt"/>
              </a:rPr>
              <a:t>It</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is</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motivated</a:t>
            </a:r>
            <a:r>
              <a:rPr sz="2000" spc="-7" dirty="0">
                <a:solidFill>
                  <a:schemeClr val="tx1">
                    <a:lumMod val="65000"/>
                    <a:lumOff val="35000"/>
                  </a:schemeClr>
                </a:solidFill>
                <a:cs typeface="Roboto Lt"/>
              </a:rPr>
              <a:t> </a:t>
            </a:r>
            <a:r>
              <a:rPr sz="2000" spc="-27" dirty="0">
                <a:solidFill>
                  <a:schemeClr val="tx1">
                    <a:lumMod val="65000"/>
                    <a:lumOff val="35000"/>
                  </a:schemeClr>
                </a:solidFill>
                <a:cs typeface="Roboto Lt"/>
              </a:rPr>
              <a:t>by</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the</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idea</a:t>
            </a:r>
            <a:r>
              <a:rPr sz="2000" spc="-7" dirty="0">
                <a:solidFill>
                  <a:schemeClr val="tx1">
                    <a:lumMod val="65000"/>
                    <a:lumOff val="35000"/>
                  </a:schemeClr>
                </a:solidFill>
                <a:cs typeface="Roboto Lt"/>
              </a:rPr>
              <a:t> </a:t>
            </a:r>
            <a:r>
              <a:rPr sz="2000" spc="7" dirty="0">
                <a:solidFill>
                  <a:schemeClr val="tx1">
                    <a:lumMod val="65000"/>
                    <a:lumOff val="35000"/>
                  </a:schemeClr>
                </a:solidFill>
                <a:cs typeface="Roboto Lt"/>
              </a:rPr>
              <a:t>of</a:t>
            </a:r>
            <a:r>
              <a:rPr sz="2000" spc="13" dirty="0">
                <a:solidFill>
                  <a:schemeClr val="tx1">
                    <a:lumMod val="65000"/>
                    <a:lumOff val="35000"/>
                  </a:schemeClr>
                </a:solidFill>
                <a:cs typeface="Roboto Lt"/>
              </a:rPr>
              <a:t> </a:t>
            </a:r>
            <a:r>
              <a:rPr sz="2000" i="1" spc="-33" dirty="0">
                <a:solidFill>
                  <a:schemeClr val="tx1">
                    <a:lumMod val="65000"/>
                    <a:lumOff val="35000"/>
                  </a:schemeClr>
                </a:solidFill>
                <a:cs typeface="Roboto Lt"/>
              </a:rPr>
              <a:t>constructing</a:t>
            </a:r>
            <a:r>
              <a:rPr sz="2000" i="1" spc="-13" dirty="0">
                <a:solidFill>
                  <a:schemeClr val="tx1">
                    <a:lumMod val="65000"/>
                    <a:lumOff val="35000"/>
                  </a:schemeClr>
                </a:solidFill>
                <a:cs typeface="Roboto Lt"/>
              </a:rPr>
              <a:t> </a:t>
            </a:r>
            <a:r>
              <a:rPr sz="2000" i="1" spc="-33" dirty="0">
                <a:solidFill>
                  <a:schemeClr val="tx1">
                    <a:lumMod val="65000"/>
                    <a:lumOff val="35000"/>
                  </a:schemeClr>
                </a:solidFill>
                <a:cs typeface="Roboto Lt"/>
              </a:rPr>
              <a:t>supervised</a:t>
            </a:r>
            <a:r>
              <a:rPr sz="2000" i="1" spc="-13" dirty="0">
                <a:solidFill>
                  <a:schemeClr val="tx1">
                    <a:lumMod val="65000"/>
                    <a:lumOff val="35000"/>
                  </a:schemeClr>
                </a:solidFill>
                <a:cs typeface="Roboto Lt"/>
              </a:rPr>
              <a:t> </a:t>
            </a:r>
            <a:r>
              <a:rPr sz="2000" i="1" spc="-33" dirty="0">
                <a:solidFill>
                  <a:schemeClr val="tx1">
                    <a:lumMod val="65000"/>
                    <a:lumOff val="35000"/>
                  </a:schemeClr>
                </a:solidFill>
                <a:cs typeface="Roboto Lt"/>
              </a:rPr>
              <a:t>learning</a:t>
            </a:r>
            <a:r>
              <a:rPr sz="2000" i="1" spc="-7" dirty="0">
                <a:solidFill>
                  <a:schemeClr val="tx1">
                    <a:lumMod val="65000"/>
                    <a:lumOff val="35000"/>
                  </a:schemeClr>
                </a:solidFill>
                <a:cs typeface="Roboto Lt"/>
              </a:rPr>
              <a:t> </a:t>
            </a:r>
            <a:r>
              <a:rPr sz="2000" i="1" spc="-33" dirty="0">
                <a:solidFill>
                  <a:schemeClr val="tx1">
                    <a:lumMod val="65000"/>
                    <a:lumOff val="35000"/>
                  </a:schemeClr>
                </a:solidFill>
                <a:cs typeface="Roboto Lt"/>
              </a:rPr>
              <a:t>tasks</a:t>
            </a:r>
            <a:r>
              <a:rPr sz="2000" i="1" spc="-13" dirty="0">
                <a:solidFill>
                  <a:schemeClr val="tx1">
                    <a:lumMod val="65000"/>
                    <a:lumOff val="35000"/>
                  </a:schemeClr>
                </a:solidFill>
                <a:cs typeface="Roboto Lt"/>
              </a:rPr>
              <a:t> </a:t>
            </a:r>
            <a:r>
              <a:rPr sz="2000" i="1" spc="-33" dirty="0">
                <a:solidFill>
                  <a:schemeClr val="tx1">
                    <a:lumMod val="65000"/>
                    <a:lumOff val="35000"/>
                  </a:schemeClr>
                </a:solidFill>
                <a:cs typeface="Roboto Lt"/>
              </a:rPr>
              <a:t>out</a:t>
            </a:r>
            <a:r>
              <a:rPr sz="2000" i="1" spc="-13" dirty="0">
                <a:solidFill>
                  <a:schemeClr val="tx1">
                    <a:lumMod val="65000"/>
                    <a:lumOff val="35000"/>
                  </a:schemeClr>
                </a:solidFill>
                <a:cs typeface="Roboto Lt"/>
              </a:rPr>
              <a:t> of </a:t>
            </a:r>
            <a:r>
              <a:rPr sz="2000" i="1" spc="-527" dirty="0">
                <a:solidFill>
                  <a:schemeClr val="tx1">
                    <a:lumMod val="65000"/>
                    <a:lumOff val="35000"/>
                  </a:schemeClr>
                </a:solidFill>
                <a:cs typeface="Roboto Lt"/>
              </a:rPr>
              <a:t> </a:t>
            </a:r>
            <a:r>
              <a:rPr sz="2000" i="1" spc="-40" dirty="0">
                <a:solidFill>
                  <a:schemeClr val="tx1">
                    <a:lumMod val="65000"/>
                    <a:lumOff val="35000"/>
                  </a:schemeClr>
                </a:solidFill>
                <a:cs typeface="Roboto Lt"/>
              </a:rPr>
              <a:t>unsupervised</a:t>
            </a:r>
            <a:r>
              <a:rPr sz="2000" i="1" spc="-20" dirty="0">
                <a:solidFill>
                  <a:schemeClr val="tx1">
                    <a:lumMod val="65000"/>
                    <a:lumOff val="35000"/>
                  </a:schemeClr>
                </a:solidFill>
                <a:cs typeface="Roboto Lt"/>
              </a:rPr>
              <a:t> </a:t>
            </a:r>
            <a:r>
              <a:rPr sz="2000" i="1" spc="-33" dirty="0">
                <a:solidFill>
                  <a:schemeClr val="tx1">
                    <a:lumMod val="65000"/>
                    <a:lumOff val="35000"/>
                  </a:schemeClr>
                </a:solidFill>
                <a:cs typeface="Roboto Lt"/>
              </a:rPr>
              <a:t>datasets.</a:t>
            </a:r>
            <a:r>
              <a:rPr sz="2000" i="1" spc="33" dirty="0">
                <a:solidFill>
                  <a:schemeClr val="tx1">
                    <a:lumMod val="65000"/>
                    <a:lumOff val="35000"/>
                  </a:schemeClr>
                </a:solidFill>
                <a:cs typeface="Roboto Lt"/>
              </a:rPr>
              <a:t> </a:t>
            </a:r>
            <a:r>
              <a:rPr sz="2000" b="1" spc="-20" dirty="0">
                <a:solidFill>
                  <a:schemeClr val="tx1">
                    <a:lumMod val="65000"/>
                    <a:lumOff val="35000"/>
                  </a:schemeClr>
                </a:solidFill>
                <a:cs typeface="Roboto"/>
              </a:rPr>
              <a:t>Why?</a:t>
            </a:r>
            <a:endParaRPr lang="en-US" sz="2000" b="1" spc="-20" dirty="0">
              <a:solidFill>
                <a:schemeClr val="tx1">
                  <a:lumMod val="65000"/>
                  <a:lumOff val="35000"/>
                </a:schemeClr>
              </a:solidFill>
              <a:cs typeface="Roboto"/>
            </a:endParaRPr>
          </a:p>
          <a:p>
            <a:pPr marL="16933" marR="1186150">
              <a:lnSpc>
                <a:spcPct val="128699"/>
              </a:lnSpc>
              <a:spcBef>
                <a:spcPts val="1600"/>
              </a:spcBef>
            </a:pPr>
            <a:endParaRPr sz="2000" dirty="0">
              <a:solidFill>
                <a:schemeClr val="tx1">
                  <a:lumMod val="65000"/>
                  <a:lumOff val="35000"/>
                </a:schemeClr>
              </a:solidFill>
              <a:cs typeface="Roboto"/>
            </a:endParaRPr>
          </a:p>
          <a:p>
            <a:pPr marL="626518" indent="-533387">
              <a:spcBef>
                <a:spcPts val="780"/>
              </a:spcBef>
              <a:buAutoNum type="arabicPeriod"/>
              <a:tabLst>
                <a:tab pos="625671" algn="l"/>
                <a:tab pos="626518" algn="l"/>
              </a:tabLst>
            </a:pPr>
            <a:r>
              <a:rPr sz="2000" spc="-20" dirty="0">
                <a:solidFill>
                  <a:schemeClr val="tx1">
                    <a:lumMod val="65000"/>
                    <a:lumOff val="35000"/>
                  </a:schemeClr>
                </a:solidFill>
                <a:cs typeface="Roboto Lt"/>
              </a:rPr>
              <a:t>Data</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labeling</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is</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expensive</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and</a:t>
            </a:r>
            <a:r>
              <a:rPr sz="2000" spc="7" dirty="0">
                <a:solidFill>
                  <a:schemeClr val="tx1">
                    <a:lumMod val="65000"/>
                    <a:lumOff val="35000"/>
                  </a:schemeClr>
                </a:solidFill>
                <a:cs typeface="Roboto Lt"/>
              </a:rPr>
              <a:t> </a:t>
            </a:r>
            <a:r>
              <a:rPr sz="2000" spc="-20" dirty="0">
                <a:solidFill>
                  <a:schemeClr val="tx1">
                    <a:lumMod val="65000"/>
                    <a:lumOff val="35000"/>
                  </a:schemeClr>
                </a:solidFill>
                <a:cs typeface="Roboto Lt"/>
              </a:rPr>
              <a:t>thus</a:t>
            </a:r>
            <a:r>
              <a:rPr sz="2000" dirty="0">
                <a:solidFill>
                  <a:schemeClr val="tx1">
                    <a:lumMod val="65000"/>
                    <a:lumOff val="35000"/>
                  </a:schemeClr>
                </a:solidFill>
                <a:cs typeface="Roboto Lt"/>
              </a:rPr>
              <a:t> </a:t>
            </a:r>
            <a:r>
              <a:rPr sz="2000" spc="-47" dirty="0">
                <a:solidFill>
                  <a:schemeClr val="tx1">
                    <a:lumMod val="65000"/>
                    <a:lumOff val="35000"/>
                  </a:schemeClr>
                </a:solidFill>
                <a:cs typeface="Roboto Lt"/>
              </a:rPr>
              <a:t>high-quality</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labeled</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dataset</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is</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limited.</a:t>
            </a:r>
            <a:endParaRPr sz="2000" dirty="0">
              <a:solidFill>
                <a:schemeClr val="tx1">
                  <a:lumMod val="65000"/>
                  <a:lumOff val="35000"/>
                </a:schemeClr>
              </a:solidFill>
              <a:cs typeface="Roboto Lt"/>
            </a:endParaRPr>
          </a:p>
          <a:p>
            <a:pPr marL="626518" marR="6773" indent="-533387">
              <a:lnSpc>
                <a:spcPct val="128699"/>
              </a:lnSpc>
              <a:buAutoNum type="arabicPeriod"/>
              <a:tabLst>
                <a:tab pos="625671" algn="l"/>
                <a:tab pos="626518" algn="l"/>
              </a:tabLst>
            </a:pPr>
            <a:r>
              <a:rPr sz="2000" spc="-20" dirty="0">
                <a:solidFill>
                  <a:schemeClr val="tx1">
                    <a:lumMod val="65000"/>
                    <a:lumOff val="35000"/>
                  </a:schemeClr>
                </a:solidFill>
                <a:cs typeface="Roboto Lt"/>
              </a:rPr>
              <a:t>Learning</a:t>
            </a:r>
            <a:r>
              <a:rPr sz="2000" spc="-7" dirty="0">
                <a:solidFill>
                  <a:schemeClr val="tx1">
                    <a:lumMod val="65000"/>
                    <a:lumOff val="35000"/>
                  </a:schemeClr>
                </a:solidFill>
                <a:cs typeface="Roboto Lt"/>
              </a:rPr>
              <a:t> good</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representation</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makes</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it</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easier</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to</a:t>
            </a:r>
            <a:r>
              <a:rPr sz="2000" dirty="0">
                <a:solidFill>
                  <a:schemeClr val="tx1">
                    <a:lumMod val="65000"/>
                    <a:lumOff val="35000"/>
                  </a:schemeClr>
                </a:solidFill>
                <a:cs typeface="Roboto Lt"/>
              </a:rPr>
              <a:t> </a:t>
            </a:r>
            <a:r>
              <a:rPr sz="2000" spc="-20" dirty="0">
                <a:solidFill>
                  <a:schemeClr val="tx1">
                    <a:lumMod val="65000"/>
                    <a:lumOff val="35000"/>
                  </a:schemeClr>
                </a:solidFill>
                <a:cs typeface="Roboto Lt"/>
              </a:rPr>
              <a:t>transfer</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useful</a:t>
            </a:r>
            <a:r>
              <a:rPr sz="2000" dirty="0">
                <a:solidFill>
                  <a:schemeClr val="tx1">
                    <a:lumMod val="65000"/>
                    <a:lumOff val="35000"/>
                  </a:schemeClr>
                </a:solidFill>
                <a:cs typeface="Roboto Lt"/>
              </a:rPr>
              <a:t> </a:t>
            </a:r>
            <a:r>
              <a:rPr sz="2000" spc="-13" dirty="0">
                <a:solidFill>
                  <a:schemeClr val="tx1">
                    <a:lumMod val="65000"/>
                    <a:lumOff val="35000"/>
                  </a:schemeClr>
                </a:solidFill>
                <a:cs typeface="Roboto Lt"/>
              </a:rPr>
              <a:t>information</a:t>
            </a:r>
            <a:r>
              <a:rPr sz="2000" spc="93" dirty="0">
                <a:solidFill>
                  <a:schemeClr val="tx1">
                    <a:lumMod val="65000"/>
                    <a:lumOff val="35000"/>
                  </a:schemeClr>
                </a:solidFill>
                <a:cs typeface="Roboto Lt"/>
              </a:rPr>
              <a:t> </a:t>
            </a:r>
            <a:r>
              <a:rPr sz="2000" spc="-13" dirty="0">
                <a:solidFill>
                  <a:schemeClr val="tx1">
                    <a:lumMod val="65000"/>
                    <a:lumOff val="35000"/>
                  </a:schemeClr>
                </a:solidFill>
                <a:cs typeface="Roboto Lt"/>
              </a:rPr>
              <a:t>to </a:t>
            </a:r>
            <a:r>
              <a:rPr sz="2000" spc="-533" dirty="0">
                <a:solidFill>
                  <a:schemeClr val="tx1">
                    <a:lumMod val="65000"/>
                    <a:lumOff val="35000"/>
                  </a:schemeClr>
                </a:solidFill>
                <a:cs typeface="Roboto Lt"/>
              </a:rPr>
              <a:t> </a:t>
            </a:r>
            <a:r>
              <a:rPr sz="2000" spc="-7" dirty="0">
                <a:solidFill>
                  <a:schemeClr val="tx1">
                    <a:lumMod val="65000"/>
                    <a:lumOff val="35000"/>
                  </a:schemeClr>
                </a:solidFill>
                <a:cs typeface="Roboto Lt"/>
              </a:rPr>
              <a:t>a</a:t>
            </a:r>
            <a:r>
              <a:rPr sz="2000" spc="-13" dirty="0">
                <a:solidFill>
                  <a:schemeClr val="tx1">
                    <a:lumMod val="65000"/>
                    <a:lumOff val="35000"/>
                  </a:schemeClr>
                </a:solidFill>
                <a:cs typeface="Roboto Lt"/>
              </a:rPr>
              <a:t> </a:t>
            </a:r>
            <a:r>
              <a:rPr sz="2000" spc="-20" dirty="0">
                <a:solidFill>
                  <a:schemeClr val="tx1">
                    <a:lumMod val="65000"/>
                    <a:lumOff val="35000"/>
                  </a:schemeClr>
                </a:solidFill>
                <a:cs typeface="Roboto Lt"/>
              </a:rPr>
              <a:t>variety</a:t>
            </a:r>
            <a:r>
              <a:rPr sz="2000" spc="-7" dirty="0">
                <a:solidFill>
                  <a:schemeClr val="tx1">
                    <a:lumMod val="65000"/>
                    <a:lumOff val="35000"/>
                  </a:schemeClr>
                </a:solidFill>
                <a:cs typeface="Roboto Lt"/>
              </a:rPr>
              <a:t> </a:t>
            </a:r>
            <a:r>
              <a:rPr sz="2000" spc="7" dirty="0">
                <a:solidFill>
                  <a:schemeClr val="tx1">
                    <a:lumMod val="65000"/>
                    <a:lumOff val="35000"/>
                  </a:schemeClr>
                </a:solidFill>
                <a:cs typeface="Roboto Lt"/>
              </a:rPr>
              <a:t>of</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downstream</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tasks.</a:t>
            </a:r>
            <a:endParaRPr sz="2000" dirty="0">
              <a:solidFill>
                <a:schemeClr val="tx1">
                  <a:lumMod val="65000"/>
                  <a:lumOff val="35000"/>
                </a:schemeClr>
              </a:solidFill>
              <a:cs typeface="Roboto Lt"/>
            </a:endParaRPr>
          </a:p>
          <a:p>
            <a:pPr marL="1236102" lvl="1" indent="-469042">
              <a:spcBef>
                <a:spcPts val="780"/>
              </a:spcBef>
              <a:buFont typeface="Arial MT"/>
              <a:buChar char="○"/>
              <a:tabLst>
                <a:tab pos="1235256" algn="l"/>
                <a:tab pos="1236102" algn="l"/>
              </a:tabLst>
            </a:pPr>
            <a:r>
              <a:rPr sz="2000" spc="-7" dirty="0">
                <a:solidFill>
                  <a:schemeClr val="tx1">
                    <a:lumMod val="65000"/>
                    <a:lumOff val="35000"/>
                  </a:schemeClr>
                </a:solidFill>
                <a:cs typeface="Roboto Lt"/>
              </a:rPr>
              <a:t>e.g.</a:t>
            </a:r>
            <a:r>
              <a:rPr sz="2000" spc="-13" dirty="0">
                <a:solidFill>
                  <a:schemeClr val="tx1">
                    <a:lumMod val="65000"/>
                    <a:lumOff val="35000"/>
                  </a:schemeClr>
                </a:solidFill>
                <a:cs typeface="Roboto Lt"/>
              </a:rPr>
              <a:t> </a:t>
            </a:r>
            <a:r>
              <a:rPr sz="2000" spc="20" dirty="0">
                <a:solidFill>
                  <a:schemeClr val="tx1">
                    <a:lumMod val="65000"/>
                    <a:lumOff val="35000"/>
                  </a:schemeClr>
                </a:solidFill>
                <a:cs typeface="Roboto Lt"/>
              </a:rPr>
              <a:t>A</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downstream</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task</a:t>
            </a:r>
            <a:r>
              <a:rPr sz="2000" spc="-7" dirty="0">
                <a:solidFill>
                  <a:schemeClr val="tx1">
                    <a:lumMod val="65000"/>
                    <a:lumOff val="35000"/>
                  </a:schemeClr>
                </a:solidFill>
                <a:cs typeface="Roboto Lt"/>
              </a:rPr>
              <a:t> </a:t>
            </a:r>
            <a:r>
              <a:rPr sz="2000" spc="-20" dirty="0">
                <a:solidFill>
                  <a:schemeClr val="tx1">
                    <a:lumMod val="65000"/>
                    <a:lumOff val="35000"/>
                  </a:schemeClr>
                </a:solidFill>
                <a:cs typeface="Roboto Lt"/>
              </a:rPr>
              <a:t>has</a:t>
            </a:r>
            <a:r>
              <a:rPr sz="2000" spc="-7" dirty="0">
                <a:solidFill>
                  <a:schemeClr val="tx1">
                    <a:lumMod val="65000"/>
                    <a:lumOff val="35000"/>
                  </a:schemeClr>
                </a:solidFill>
                <a:cs typeface="Roboto Lt"/>
              </a:rPr>
              <a:t> </a:t>
            </a:r>
            <a:r>
              <a:rPr sz="2000" spc="-20" dirty="0">
                <a:solidFill>
                  <a:schemeClr val="tx1">
                    <a:lumMod val="65000"/>
                    <a:lumOff val="35000"/>
                  </a:schemeClr>
                </a:solidFill>
                <a:cs typeface="Roboto Lt"/>
              </a:rPr>
              <a:t>only</a:t>
            </a:r>
            <a:r>
              <a:rPr sz="2000" spc="-7" dirty="0">
                <a:solidFill>
                  <a:schemeClr val="tx1">
                    <a:lumMod val="65000"/>
                    <a:lumOff val="35000"/>
                  </a:schemeClr>
                </a:solidFill>
                <a:cs typeface="Roboto Lt"/>
              </a:rPr>
              <a:t> a few </a:t>
            </a:r>
            <a:r>
              <a:rPr sz="2000" spc="-13" dirty="0">
                <a:solidFill>
                  <a:schemeClr val="tx1">
                    <a:lumMod val="65000"/>
                    <a:lumOff val="35000"/>
                  </a:schemeClr>
                </a:solidFill>
                <a:cs typeface="Roboto Lt"/>
              </a:rPr>
              <a:t>examples.</a:t>
            </a:r>
            <a:endParaRPr sz="2000" dirty="0">
              <a:solidFill>
                <a:schemeClr val="tx1">
                  <a:lumMod val="65000"/>
                  <a:lumOff val="35000"/>
                </a:schemeClr>
              </a:solidFill>
              <a:cs typeface="Roboto Lt"/>
            </a:endParaRPr>
          </a:p>
          <a:p>
            <a:pPr marL="1236102" lvl="1" indent="-469042">
              <a:spcBef>
                <a:spcPts val="740"/>
              </a:spcBef>
              <a:buFont typeface="Arial MT"/>
              <a:buChar char="○"/>
              <a:tabLst>
                <a:tab pos="1235256" algn="l"/>
                <a:tab pos="1236102" algn="l"/>
              </a:tabLst>
            </a:pPr>
            <a:r>
              <a:rPr sz="2000" spc="-7" dirty="0">
                <a:solidFill>
                  <a:schemeClr val="tx1">
                    <a:lumMod val="65000"/>
                    <a:lumOff val="35000"/>
                  </a:schemeClr>
                </a:solidFill>
                <a:cs typeface="Roboto Lt"/>
              </a:rPr>
              <a:t>e.g.</a:t>
            </a:r>
            <a:r>
              <a:rPr sz="2000" spc="-13" dirty="0">
                <a:solidFill>
                  <a:schemeClr val="tx1">
                    <a:lumMod val="65000"/>
                    <a:lumOff val="35000"/>
                  </a:schemeClr>
                </a:solidFill>
                <a:cs typeface="Roboto Lt"/>
              </a:rPr>
              <a:t> </a:t>
            </a:r>
            <a:r>
              <a:rPr sz="2000" spc="-47" dirty="0">
                <a:solidFill>
                  <a:schemeClr val="tx1">
                    <a:lumMod val="65000"/>
                    <a:lumOff val="35000"/>
                  </a:schemeClr>
                </a:solidFill>
                <a:cs typeface="Roboto Lt"/>
              </a:rPr>
              <a:t>Zero-shot</a:t>
            </a:r>
            <a:r>
              <a:rPr sz="2000" spc="-13" dirty="0">
                <a:solidFill>
                  <a:schemeClr val="tx1">
                    <a:lumMod val="65000"/>
                    <a:lumOff val="35000"/>
                  </a:schemeClr>
                </a:solidFill>
                <a:cs typeface="Roboto Lt"/>
              </a:rPr>
              <a:t> </a:t>
            </a:r>
            <a:r>
              <a:rPr sz="2000" spc="-20" dirty="0">
                <a:solidFill>
                  <a:schemeClr val="tx1">
                    <a:lumMod val="65000"/>
                    <a:lumOff val="35000"/>
                  </a:schemeClr>
                </a:solidFill>
                <a:cs typeface="Roboto Lt"/>
              </a:rPr>
              <a:t>transfer</a:t>
            </a:r>
            <a:r>
              <a:rPr sz="2000" spc="-7" dirty="0">
                <a:solidFill>
                  <a:schemeClr val="tx1">
                    <a:lumMod val="65000"/>
                    <a:lumOff val="35000"/>
                  </a:schemeClr>
                </a:solidFill>
                <a:cs typeface="Roboto Lt"/>
              </a:rPr>
              <a:t> </a:t>
            </a:r>
            <a:r>
              <a:rPr sz="2000" spc="-13" dirty="0">
                <a:solidFill>
                  <a:schemeClr val="tx1">
                    <a:lumMod val="65000"/>
                    <a:lumOff val="35000"/>
                  </a:schemeClr>
                </a:solidFill>
                <a:cs typeface="Roboto Lt"/>
              </a:rPr>
              <a:t>to new tasks.</a:t>
            </a:r>
            <a:endParaRPr sz="2000" dirty="0">
              <a:solidFill>
                <a:schemeClr val="tx1">
                  <a:lumMod val="65000"/>
                  <a:lumOff val="35000"/>
                </a:schemeClr>
              </a:solidFill>
              <a:cs typeface="Roboto Lt"/>
            </a:endParaRPr>
          </a:p>
          <a:p>
            <a:pPr>
              <a:spcBef>
                <a:spcPts val="13"/>
              </a:spcBef>
            </a:pPr>
            <a:endParaRPr sz="2000" dirty="0">
              <a:solidFill>
                <a:schemeClr val="tx1">
                  <a:lumMod val="65000"/>
                  <a:lumOff val="35000"/>
                </a:schemeClr>
              </a:solidFill>
              <a:cs typeface="Roboto Lt"/>
            </a:endParaRPr>
          </a:p>
        </p:txBody>
      </p:sp>
    </p:spTree>
    <p:extLst>
      <p:ext uri="{BB962C8B-B14F-4D97-AF65-F5344CB8AC3E}">
        <p14:creationId xmlns:p14="http://schemas.microsoft.com/office/powerpoint/2010/main" val="1660815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Unsupervised Learning</a:t>
            </a:r>
          </a:p>
        </p:txBody>
      </p:sp>
      <p:sp>
        <p:nvSpPr>
          <p:cNvPr id="3" name="Content Placeholder 2"/>
          <p:cNvSpPr>
            <a:spLocks noGrp="1"/>
          </p:cNvSpPr>
          <p:nvPr>
            <p:ph idx="1"/>
          </p:nvPr>
        </p:nvSpPr>
        <p:spPr/>
        <p:txBody>
          <a:bodyPr>
            <a:normAutofit/>
          </a:bodyPr>
          <a:lstStyle/>
          <a:p>
            <a:r>
              <a:rPr lang="en-US"/>
              <a:t>“We expect unsupervised learning to become far more important in the longer term. Human and animal learning is largely unsupervised: we discover the structure of the world by observing it, not by being told the name of every object.” </a:t>
            </a:r>
          </a:p>
          <a:p>
            <a:pPr lvl="1"/>
            <a:r>
              <a:rPr lang="en-US" err="1"/>
              <a:t>LeCun</a:t>
            </a:r>
            <a:r>
              <a:rPr lang="en-US"/>
              <a:t>, </a:t>
            </a:r>
            <a:r>
              <a:rPr lang="en-US" err="1"/>
              <a:t>Bengio</a:t>
            </a:r>
            <a:r>
              <a:rPr lang="en-US"/>
              <a:t>, Hinton, Nature 2015</a:t>
            </a:r>
          </a:p>
          <a:p>
            <a:endParaRPr lang="en-US"/>
          </a:p>
          <a:p>
            <a:r>
              <a:rPr lang="en-US"/>
              <a:t>As I've said in previous statements: most of human and animal learning is unsupervised learning. If intelligence was a cake, unsupervised learning would be the cake, supervised learning would be the icing on the cake, and reinforcement learning would be the cherry on the cake. We know how to make the icing and the cherry, but we don't know how to make the cake. </a:t>
            </a:r>
          </a:p>
          <a:p>
            <a:pPr lvl="1"/>
            <a:r>
              <a:rPr lang="en-US"/>
              <a:t>Yann </a:t>
            </a:r>
            <a:r>
              <a:rPr lang="en-US" err="1"/>
              <a:t>LeCun</a:t>
            </a:r>
            <a:r>
              <a:rPr lang="en-US"/>
              <a:t>, March 14, 2016 (Facebook)</a:t>
            </a:r>
          </a:p>
        </p:txBody>
      </p:sp>
      <p:sp>
        <p:nvSpPr>
          <p:cNvPr id="4" name="Slide Number Placeholder 3"/>
          <p:cNvSpPr>
            <a:spLocks noGrp="1"/>
          </p:cNvSpPr>
          <p:nvPr>
            <p:ph type="sldNum" sz="quarter" idx="12"/>
          </p:nvPr>
        </p:nvSpPr>
        <p:spPr/>
        <p:txBody>
          <a:bodyPr/>
          <a:lstStyle/>
          <a:p>
            <a:fld id="{D79E0BE3-C35E-475C-8249-C68D79E581E1}" type="slidenum">
              <a:rPr lang="en-US" smtClean="0"/>
              <a:pPr/>
              <a:t>16</a:t>
            </a:fld>
            <a:endParaRPr lang="en-US"/>
          </a:p>
        </p:txBody>
      </p:sp>
    </p:spTree>
    <p:extLst>
      <p:ext uri="{BB962C8B-B14F-4D97-AF65-F5344CB8AC3E}">
        <p14:creationId xmlns:p14="http://schemas.microsoft.com/office/powerpoint/2010/main" val="145885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1606F91-0F84-2F77-23C8-4CE4AD4893B5}"/>
              </a:ext>
            </a:extLst>
          </p:cNvPr>
          <p:cNvSpPr>
            <a:spLocks noGrp="1"/>
          </p:cNvSpPr>
          <p:nvPr>
            <p:ph idx="1"/>
          </p:nvPr>
        </p:nvSpPr>
        <p:spPr>
          <a:xfrm>
            <a:off x="341745" y="2084438"/>
            <a:ext cx="11517746" cy="3784655"/>
          </a:xfrm>
        </p:spPr>
        <p:txBody>
          <a:bodyPr/>
          <a:lstStyle/>
          <a:p>
            <a:pPr marL="473286" indent="-457200">
              <a:spcBef>
                <a:spcPts val="633"/>
              </a:spcBef>
              <a:buSzPct val="70000"/>
              <a:buFont typeface="Wingdings" panose="05000000000000000000" pitchFamily="2" charset="2"/>
              <a:buChar char="q"/>
              <a:tabLst>
                <a:tab pos="463962" algn="l"/>
                <a:tab pos="465655" algn="l"/>
              </a:tabLst>
            </a:pPr>
            <a:r>
              <a:rPr lang="en-IN" sz="2400" spc="-40" dirty="0">
                <a:solidFill>
                  <a:schemeClr val="tx1">
                    <a:lumMod val="65000"/>
                    <a:lumOff val="35000"/>
                  </a:schemeClr>
                </a:solidFill>
                <a:latin typeface="Roboto Lt"/>
                <a:cs typeface="Roboto Lt"/>
              </a:rPr>
              <a:t>Self-prediction</a:t>
            </a:r>
          </a:p>
          <a:p>
            <a:pPr marL="16086" indent="0">
              <a:spcBef>
                <a:spcPts val="633"/>
              </a:spcBef>
              <a:buSzPct val="70000"/>
              <a:buNone/>
              <a:tabLst>
                <a:tab pos="463962" algn="l"/>
                <a:tab pos="465655" algn="l"/>
              </a:tabLst>
            </a:pPr>
            <a:endParaRPr lang="en-IN" sz="2400" dirty="0">
              <a:solidFill>
                <a:schemeClr val="tx1">
                  <a:lumMod val="65000"/>
                  <a:lumOff val="35000"/>
                </a:schemeClr>
              </a:solidFill>
              <a:latin typeface="Roboto Lt"/>
              <a:cs typeface="Roboto Lt"/>
            </a:endParaRPr>
          </a:p>
          <a:p>
            <a:pPr marL="473286" indent="-457200">
              <a:spcBef>
                <a:spcPts val="633"/>
              </a:spcBef>
              <a:buSzPct val="70000"/>
              <a:buFont typeface="Wingdings" panose="05000000000000000000" pitchFamily="2" charset="2"/>
              <a:buChar char="q"/>
              <a:tabLst>
                <a:tab pos="463962" algn="l"/>
                <a:tab pos="465655" algn="l"/>
              </a:tabLst>
            </a:pPr>
            <a:r>
              <a:rPr lang="en-IN" sz="2400" spc="-20" dirty="0">
                <a:solidFill>
                  <a:schemeClr val="tx1">
                    <a:lumMod val="65000"/>
                    <a:lumOff val="35000"/>
                  </a:schemeClr>
                </a:solidFill>
                <a:latin typeface="Roboto Lt"/>
                <a:cs typeface="Roboto Lt"/>
              </a:rPr>
              <a:t>Contrastive</a:t>
            </a:r>
            <a:r>
              <a:rPr lang="en-IN" sz="2400" spc="-47" dirty="0">
                <a:solidFill>
                  <a:schemeClr val="tx1">
                    <a:lumMod val="65000"/>
                    <a:lumOff val="35000"/>
                  </a:schemeClr>
                </a:solidFill>
                <a:latin typeface="Roboto Lt"/>
                <a:cs typeface="Roboto Lt"/>
              </a:rPr>
              <a:t> </a:t>
            </a:r>
            <a:r>
              <a:rPr lang="en-IN" sz="2400" spc="-20" dirty="0">
                <a:solidFill>
                  <a:schemeClr val="tx1">
                    <a:lumMod val="65000"/>
                    <a:lumOff val="35000"/>
                  </a:schemeClr>
                </a:solidFill>
                <a:latin typeface="Roboto Lt"/>
                <a:cs typeface="Roboto Lt"/>
              </a:rPr>
              <a:t>learning</a:t>
            </a:r>
            <a:endParaRPr lang="en-IN" sz="2400" dirty="0">
              <a:solidFill>
                <a:schemeClr val="tx1">
                  <a:lumMod val="65000"/>
                  <a:lumOff val="35000"/>
                </a:schemeClr>
              </a:solidFill>
              <a:latin typeface="Roboto Lt"/>
              <a:cs typeface="Roboto Lt"/>
            </a:endParaRPr>
          </a:p>
          <a:p>
            <a:endParaRPr lang="en-IN" dirty="0"/>
          </a:p>
        </p:txBody>
      </p:sp>
      <p:sp>
        <p:nvSpPr>
          <p:cNvPr id="5" name="object 5"/>
          <p:cNvSpPr txBox="1">
            <a:spLocks noGrp="1"/>
          </p:cNvSpPr>
          <p:nvPr>
            <p:ph type="sldNum" sz="quarter" idx="12"/>
          </p:nvPr>
        </p:nvSpPr>
        <p:spPr>
          <a:prstGeom prst="rect">
            <a:avLst/>
          </a:prstGeom>
        </p:spPr>
        <p:txBody>
          <a:bodyPr vert="horz" wrap="square" lIns="0" tIns="0" rIns="0" bIns="0" rtlCol="0">
            <a:spAutoFit/>
          </a:bodyPr>
          <a:lstStyle>
            <a:defPPr>
              <a:defRPr lang="en-US"/>
            </a:defPPr>
            <a:lvl1pPr marL="0" algn="l" defTabSz="914400" rtl="0" eaLnBrk="1" latinLnBrk="0" hangingPunct="1">
              <a:defRPr sz="1300" b="0" i="0" kern="1200">
                <a:solidFill>
                  <a:srgbClr val="434343"/>
                </a:solidFill>
                <a:latin typeface="Roboto Lt"/>
                <a:ea typeface="+mn-ea"/>
                <a:cs typeface="Roboto 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spcBef>
                <a:spcPts val="5"/>
              </a:spcBef>
            </a:pPr>
            <a:fld id="{81D60167-4931-47E6-BA6A-407CBD079E47}" type="slidenum">
              <a:rPr lang="en-IN" smtClean="0"/>
              <a:pPr marL="38100">
                <a:spcBef>
                  <a:spcPts val="5"/>
                </a:spcBef>
              </a:pPr>
              <a:t>17</a:t>
            </a:fld>
            <a:endParaRPr dirty="0"/>
          </a:p>
        </p:txBody>
      </p:sp>
      <p:sp>
        <p:nvSpPr>
          <p:cNvPr id="3" name="object 3"/>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lang="en-US" spc="-13" dirty="0"/>
              <a:t>Two Popular Ways</a:t>
            </a:r>
            <a:endParaRPr spc="-13" dirty="0"/>
          </a:p>
        </p:txBody>
      </p:sp>
    </p:spTree>
    <p:extLst>
      <p:ext uri="{BB962C8B-B14F-4D97-AF65-F5344CB8AC3E}">
        <p14:creationId xmlns:p14="http://schemas.microsoft.com/office/powerpoint/2010/main" val="68249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7259" y="1358392"/>
            <a:ext cx="10813935" cy="1602661"/>
          </a:xfrm>
          <a:prstGeom prst="rect">
            <a:avLst/>
          </a:prstGeom>
        </p:spPr>
        <p:txBody>
          <a:bodyPr vert="horz" wrap="square" lIns="0" tIns="16933" rIns="0" bIns="0" rtlCol="0">
            <a:spAutoFit/>
          </a:bodyPr>
          <a:lstStyle/>
          <a:p>
            <a:pPr marL="16933" marR="6773">
              <a:lnSpc>
                <a:spcPct val="113999"/>
              </a:lnSpc>
              <a:spcBef>
                <a:spcPts val="133"/>
              </a:spcBef>
            </a:pPr>
            <a:r>
              <a:rPr sz="2400" b="1" spc="-13" dirty="0">
                <a:solidFill>
                  <a:schemeClr val="tx1">
                    <a:lumMod val="65000"/>
                    <a:lumOff val="35000"/>
                  </a:schemeClr>
                </a:solidFill>
                <a:cs typeface="Roboto"/>
              </a:rPr>
              <a:t>Self-prediction</a:t>
            </a:r>
            <a:r>
              <a:rPr sz="2400" spc="-13" dirty="0">
                <a:solidFill>
                  <a:schemeClr val="tx1">
                    <a:lumMod val="65000"/>
                    <a:lumOff val="35000"/>
                  </a:schemeClr>
                </a:solidFill>
                <a:cs typeface="Roboto Lt"/>
              </a:rPr>
              <a:t>:</a:t>
            </a:r>
            <a:r>
              <a:rPr sz="2400" dirty="0">
                <a:solidFill>
                  <a:schemeClr val="tx1">
                    <a:lumMod val="65000"/>
                    <a:lumOff val="35000"/>
                  </a:schemeClr>
                </a:solidFill>
                <a:cs typeface="Roboto Lt"/>
              </a:rPr>
              <a:t> </a:t>
            </a:r>
            <a:r>
              <a:rPr sz="2400" spc="-20" dirty="0">
                <a:solidFill>
                  <a:schemeClr val="tx1">
                    <a:lumMod val="65000"/>
                    <a:lumOff val="35000"/>
                  </a:schemeClr>
                </a:solidFill>
                <a:cs typeface="Roboto Lt"/>
              </a:rPr>
              <a:t>Given</a:t>
            </a:r>
            <a:r>
              <a:rPr sz="2400" spc="7" dirty="0">
                <a:solidFill>
                  <a:schemeClr val="tx1">
                    <a:lumMod val="65000"/>
                    <a:lumOff val="35000"/>
                  </a:schemeClr>
                </a:solidFill>
                <a:cs typeface="Roboto Lt"/>
              </a:rPr>
              <a:t> </a:t>
            </a:r>
            <a:r>
              <a:rPr sz="2400" spc="-20" dirty="0">
                <a:solidFill>
                  <a:schemeClr val="tx1">
                    <a:lumMod val="65000"/>
                    <a:lumOff val="35000"/>
                  </a:schemeClr>
                </a:solidFill>
                <a:cs typeface="Roboto Lt"/>
              </a:rPr>
              <a:t>an</a:t>
            </a:r>
            <a:r>
              <a:rPr sz="2400" spc="7" dirty="0">
                <a:solidFill>
                  <a:schemeClr val="tx1">
                    <a:lumMod val="65000"/>
                    <a:lumOff val="35000"/>
                  </a:schemeClr>
                </a:solidFill>
                <a:cs typeface="Roboto Lt"/>
              </a:rPr>
              <a:t> </a:t>
            </a:r>
            <a:r>
              <a:rPr sz="2400" spc="-20" dirty="0">
                <a:solidFill>
                  <a:schemeClr val="tx1">
                    <a:lumMod val="65000"/>
                    <a:lumOff val="35000"/>
                  </a:schemeClr>
                </a:solidFill>
                <a:cs typeface="Roboto Lt"/>
              </a:rPr>
              <a:t>individual</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data</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sample,</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task</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is</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to</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predict</a:t>
            </a:r>
            <a:r>
              <a:rPr sz="2400" spc="7" dirty="0">
                <a:solidFill>
                  <a:schemeClr val="tx1">
                    <a:lumMod val="65000"/>
                    <a:lumOff val="35000"/>
                  </a:schemeClr>
                </a:solidFill>
                <a:cs typeface="Roboto Lt"/>
              </a:rPr>
              <a:t> </a:t>
            </a:r>
            <a:r>
              <a:rPr sz="2400" spc="-7" dirty="0">
                <a:solidFill>
                  <a:schemeClr val="tx1">
                    <a:lumMod val="65000"/>
                    <a:lumOff val="35000"/>
                  </a:schemeClr>
                </a:solidFill>
                <a:cs typeface="Roboto Lt"/>
              </a:rPr>
              <a:t>one</a:t>
            </a:r>
            <a:r>
              <a:rPr sz="2400" dirty="0">
                <a:solidFill>
                  <a:schemeClr val="tx1">
                    <a:lumMod val="65000"/>
                    <a:lumOff val="35000"/>
                  </a:schemeClr>
                </a:solidFill>
                <a:cs typeface="Roboto Lt"/>
              </a:rPr>
              <a:t> part</a:t>
            </a:r>
            <a:r>
              <a:rPr sz="2400" spc="7" dirty="0">
                <a:solidFill>
                  <a:schemeClr val="tx1">
                    <a:lumMod val="65000"/>
                    <a:lumOff val="35000"/>
                  </a:schemeClr>
                </a:solidFill>
                <a:cs typeface="Roboto Lt"/>
              </a:rPr>
              <a:t> of </a:t>
            </a:r>
            <a:r>
              <a:rPr sz="2400" spc="-13" dirty="0">
                <a:solidFill>
                  <a:schemeClr val="tx1">
                    <a:lumMod val="65000"/>
                    <a:lumOff val="35000"/>
                  </a:schemeClr>
                </a:solidFill>
                <a:cs typeface="Roboto Lt"/>
              </a:rPr>
              <a:t>the </a:t>
            </a:r>
            <a:r>
              <a:rPr sz="2400" spc="-533" dirty="0">
                <a:solidFill>
                  <a:schemeClr val="tx1">
                    <a:lumMod val="65000"/>
                    <a:lumOff val="35000"/>
                  </a:schemeClr>
                </a:solidFill>
                <a:cs typeface="Roboto Lt"/>
              </a:rPr>
              <a:t> </a:t>
            </a:r>
            <a:r>
              <a:rPr sz="2400" spc="-13" dirty="0">
                <a:solidFill>
                  <a:schemeClr val="tx1">
                    <a:lumMod val="65000"/>
                    <a:lumOff val="35000"/>
                  </a:schemeClr>
                </a:solidFill>
                <a:cs typeface="Roboto Lt"/>
              </a:rPr>
              <a:t>sample </a:t>
            </a:r>
            <a:r>
              <a:rPr sz="2400" spc="-20" dirty="0">
                <a:solidFill>
                  <a:schemeClr val="tx1">
                    <a:lumMod val="65000"/>
                    <a:lumOff val="35000"/>
                  </a:schemeClr>
                </a:solidFill>
                <a:cs typeface="Roboto Lt"/>
              </a:rPr>
              <a:t>given</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other</a:t>
            </a:r>
            <a:r>
              <a:rPr sz="2400" spc="-7" dirty="0">
                <a:solidFill>
                  <a:schemeClr val="tx1">
                    <a:lumMod val="65000"/>
                    <a:lumOff val="35000"/>
                  </a:schemeClr>
                </a:solidFill>
                <a:cs typeface="Roboto Lt"/>
              </a:rPr>
              <a:t> </a:t>
            </a:r>
            <a:r>
              <a:rPr sz="2400" dirty="0">
                <a:solidFill>
                  <a:schemeClr val="tx1">
                    <a:lumMod val="65000"/>
                    <a:lumOff val="35000"/>
                  </a:schemeClr>
                </a:solidFill>
                <a:cs typeface="Roboto Lt"/>
              </a:rPr>
              <a:t>part.</a:t>
            </a:r>
          </a:p>
          <a:p>
            <a:pPr>
              <a:spcBef>
                <a:spcPts val="33"/>
              </a:spcBef>
            </a:pPr>
            <a:endParaRPr sz="2400" dirty="0">
              <a:solidFill>
                <a:schemeClr val="tx1">
                  <a:lumMod val="65000"/>
                  <a:lumOff val="35000"/>
                </a:schemeClr>
              </a:solidFill>
              <a:cs typeface="Roboto Lt"/>
            </a:endParaRPr>
          </a:p>
          <a:p>
            <a:pPr marL="16933"/>
            <a:r>
              <a:rPr sz="2400" spc="-13" dirty="0">
                <a:solidFill>
                  <a:schemeClr val="tx1">
                    <a:lumMod val="65000"/>
                    <a:lumOff val="35000"/>
                  </a:schemeClr>
                </a:solidFill>
                <a:cs typeface="Roboto Lt"/>
              </a:rPr>
              <a:t>The </a:t>
            </a:r>
            <a:r>
              <a:rPr sz="2400" dirty="0">
                <a:solidFill>
                  <a:schemeClr val="tx1">
                    <a:lumMod val="65000"/>
                    <a:lumOff val="35000"/>
                  </a:schemeClr>
                </a:solidFill>
                <a:cs typeface="Roboto Lt"/>
              </a:rPr>
              <a:t>part</a:t>
            </a:r>
            <a:r>
              <a:rPr sz="2400" spc="-13" dirty="0">
                <a:solidFill>
                  <a:schemeClr val="tx1">
                    <a:lumMod val="65000"/>
                    <a:lumOff val="35000"/>
                  </a:schemeClr>
                </a:solidFill>
                <a:cs typeface="Roboto Lt"/>
              </a:rPr>
              <a:t> to</a:t>
            </a:r>
            <a:r>
              <a:rPr sz="2400" spc="-7" dirty="0">
                <a:solidFill>
                  <a:schemeClr val="tx1">
                    <a:lumMod val="65000"/>
                    <a:lumOff val="35000"/>
                  </a:schemeClr>
                </a:solidFill>
                <a:cs typeface="Roboto Lt"/>
              </a:rPr>
              <a:t> be</a:t>
            </a:r>
            <a:r>
              <a:rPr sz="2400" spc="-13" dirty="0">
                <a:solidFill>
                  <a:schemeClr val="tx1">
                    <a:lumMod val="65000"/>
                    <a:lumOff val="35000"/>
                  </a:schemeClr>
                </a:solidFill>
                <a:cs typeface="Roboto Lt"/>
              </a:rPr>
              <a:t> predicted pretends</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to </a:t>
            </a:r>
            <a:r>
              <a:rPr sz="2400" spc="-7" dirty="0">
                <a:solidFill>
                  <a:schemeClr val="tx1">
                    <a:lumMod val="65000"/>
                    <a:lumOff val="35000"/>
                  </a:schemeClr>
                </a:solidFill>
                <a:cs typeface="Roboto Lt"/>
              </a:rPr>
              <a:t>be</a:t>
            </a:r>
            <a:r>
              <a:rPr sz="2400" spc="-13" dirty="0">
                <a:solidFill>
                  <a:schemeClr val="tx1">
                    <a:lumMod val="65000"/>
                    <a:lumOff val="35000"/>
                  </a:schemeClr>
                </a:solidFill>
                <a:cs typeface="Roboto Lt"/>
              </a:rPr>
              <a:t> missing.</a:t>
            </a:r>
            <a:endParaRPr sz="2400" dirty="0">
              <a:solidFill>
                <a:schemeClr val="tx1">
                  <a:lumMod val="65000"/>
                  <a:lumOff val="35000"/>
                </a:schemeClr>
              </a:solidFill>
              <a:cs typeface="Roboto Lt"/>
            </a:endParaRPr>
          </a:p>
        </p:txBody>
      </p:sp>
      <p:sp>
        <p:nvSpPr>
          <p:cNvPr id="3" name="object 3"/>
          <p:cNvSpPr txBox="1">
            <a:spLocks noGrp="1"/>
          </p:cNvSpPr>
          <p:nvPr>
            <p:ph type="title"/>
          </p:nvPr>
        </p:nvSpPr>
        <p:spPr>
          <a:xfrm>
            <a:off x="341745" y="249657"/>
            <a:ext cx="11260447" cy="627796"/>
          </a:xfrm>
          <a:prstGeom prst="rect">
            <a:avLst/>
          </a:prstGeom>
        </p:spPr>
        <p:txBody>
          <a:bodyPr vert="horz" wrap="square" lIns="0" tIns="16933" rIns="0" bIns="0" rtlCol="0" anchor="b">
            <a:spAutoFit/>
          </a:bodyPr>
          <a:lstStyle/>
          <a:p>
            <a:pPr marL="16933">
              <a:lnSpc>
                <a:spcPct val="100000"/>
              </a:lnSpc>
              <a:spcBef>
                <a:spcPts val="133"/>
              </a:spcBef>
            </a:pPr>
            <a:r>
              <a:rPr spc="-13" dirty="0">
                <a:solidFill>
                  <a:schemeClr val="accent2"/>
                </a:solidFill>
              </a:rPr>
              <a:t>Methods</a:t>
            </a:r>
            <a:r>
              <a:rPr dirty="0">
                <a:solidFill>
                  <a:schemeClr val="accent2"/>
                </a:solidFill>
              </a:rPr>
              <a:t> </a:t>
            </a:r>
            <a:r>
              <a:rPr spc="7" dirty="0">
                <a:solidFill>
                  <a:schemeClr val="accent2"/>
                </a:solidFill>
              </a:rPr>
              <a:t>for</a:t>
            </a:r>
            <a:r>
              <a:rPr dirty="0">
                <a:solidFill>
                  <a:schemeClr val="accent2"/>
                </a:solidFill>
              </a:rPr>
              <a:t> </a:t>
            </a:r>
            <a:r>
              <a:rPr spc="-27" dirty="0">
                <a:solidFill>
                  <a:schemeClr val="accent2"/>
                </a:solidFill>
              </a:rPr>
              <a:t>Framing</a:t>
            </a:r>
            <a:r>
              <a:rPr dirty="0">
                <a:solidFill>
                  <a:schemeClr val="accent2"/>
                </a:solidFill>
              </a:rPr>
              <a:t> </a:t>
            </a:r>
            <a:r>
              <a:rPr spc="-27" dirty="0">
                <a:solidFill>
                  <a:schemeClr val="accent2"/>
                </a:solidFill>
              </a:rPr>
              <a:t>Self-Supervised</a:t>
            </a:r>
            <a:r>
              <a:rPr spc="7" dirty="0">
                <a:solidFill>
                  <a:schemeClr val="accent2"/>
                </a:solidFill>
              </a:rPr>
              <a:t> </a:t>
            </a:r>
            <a:r>
              <a:rPr spc="-20" dirty="0">
                <a:solidFill>
                  <a:schemeClr val="accent2"/>
                </a:solidFill>
              </a:rPr>
              <a:t>Learning</a:t>
            </a:r>
            <a:r>
              <a:rPr spc="-73" dirty="0">
                <a:solidFill>
                  <a:schemeClr val="accent2"/>
                </a:solidFill>
              </a:rPr>
              <a:t> </a:t>
            </a:r>
            <a:r>
              <a:rPr spc="-47" dirty="0">
                <a:solidFill>
                  <a:schemeClr val="accent2"/>
                </a:solidFill>
              </a:rPr>
              <a:t>Tasks</a:t>
            </a:r>
            <a:endParaRPr dirty="0">
              <a:solidFill>
                <a:schemeClr val="accent2"/>
              </a:solidFill>
            </a:endParaRPr>
          </a:p>
        </p:txBody>
      </p:sp>
      <p:grpSp>
        <p:nvGrpSpPr>
          <p:cNvPr id="4" name="object 4"/>
          <p:cNvGrpSpPr/>
          <p:nvPr/>
        </p:nvGrpSpPr>
        <p:grpSpPr>
          <a:xfrm>
            <a:off x="4960099" y="4219234"/>
            <a:ext cx="1612900" cy="842433"/>
            <a:chOff x="3720074" y="3164425"/>
            <a:chExt cx="1209675" cy="631825"/>
          </a:xfrm>
        </p:grpSpPr>
        <p:sp>
          <p:nvSpPr>
            <p:cNvPr id="5" name="object 5"/>
            <p:cNvSpPr/>
            <p:nvPr/>
          </p:nvSpPr>
          <p:spPr>
            <a:xfrm>
              <a:off x="3729599" y="3412075"/>
              <a:ext cx="720090" cy="374650"/>
            </a:xfrm>
            <a:custGeom>
              <a:avLst/>
              <a:gdLst/>
              <a:ahLst/>
              <a:cxnLst/>
              <a:rect l="l" t="t" r="r" b="b"/>
              <a:pathLst>
                <a:path w="720089" h="374650">
                  <a:moveTo>
                    <a:pt x="719699" y="374099"/>
                  </a:moveTo>
                  <a:lnTo>
                    <a:pt x="0" y="374099"/>
                  </a:lnTo>
                  <a:lnTo>
                    <a:pt x="0" y="0"/>
                  </a:lnTo>
                  <a:lnTo>
                    <a:pt x="719699" y="0"/>
                  </a:lnTo>
                  <a:lnTo>
                    <a:pt x="719699" y="374099"/>
                  </a:lnTo>
                  <a:close/>
                </a:path>
              </a:pathLst>
            </a:custGeom>
            <a:solidFill>
              <a:srgbClr val="EEEEEE"/>
            </a:solidFill>
          </p:spPr>
          <p:txBody>
            <a:bodyPr wrap="square" lIns="0" tIns="0" rIns="0" bIns="0" rtlCol="0"/>
            <a:lstStyle/>
            <a:p>
              <a:endParaRPr sz="2400"/>
            </a:p>
          </p:txBody>
        </p:sp>
        <p:sp>
          <p:nvSpPr>
            <p:cNvPr id="6" name="object 6"/>
            <p:cNvSpPr/>
            <p:nvPr/>
          </p:nvSpPr>
          <p:spPr>
            <a:xfrm>
              <a:off x="3729599" y="3173950"/>
              <a:ext cx="1152525" cy="612775"/>
            </a:xfrm>
            <a:custGeom>
              <a:avLst/>
              <a:gdLst/>
              <a:ahLst/>
              <a:cxnLst/>
              <a:rect l="l" t="t" r="r" b="b"/>
              <a:pathLst>
                <a:path w="1152525" h="612775">
                  <a:moveTo>
                    <a:pt x="0" y="238124"/>
                  </a:moveTo>
                  <a:lnTo>
                    <a:pt x="719699" y="238124"/>
                  </a:lnTo>
                  <a:lnTo>
                    <a:pt x="719699" y="612224"/>
                  </a:lnTo>
                  <a:lnTo>
                    <a:pt x="0" y="612224"/>
                  </a:lnTo>
                  <a:lnTo>
                    <a:pt x="0" y="238124"/>
                  </a:lnTo>
                  <a:close/>
                </a:path>
                <a:path w="1152525" h="612775">
                  <a:moveTo>
                    <a:pt x="359849" y="238124"/>
                  </a:moveTo>
                  <a:lnTo>
                    <a:pt x="379470" y="173891"/>
                  </a:lnTo>
                  <a:lnTo>
                    <a:pt x="402571" y="143113"/>
                  </a:lnTo>
                  <a:lnTo>
                    <a:pt x="433267" y="113944"/>
                  </a:lnTo>
                  <a:lnTo>
                    <a:pt x="470608" y="86923"/>
                  </a:lnTo>
                  <a:lnTo>
                    <a:pt x="513646" y="62586"/>
                  </a:lnTo>
                  <a:lnTo>
                    <a:pt x="561431" y="41473"/>
                  </a:lnTo>
                  <a:lnTo>
                    <a:pt x="613013" y="24119"/>
                  </a:lnTo>
                  <a:lnTo>
                    <a:pt x="667443" y="11064"/>
                  </a:lnTo>
                  <a:lnTo>
                    <a:pt x="723771" y="2845"/>
                  </a:lnTo>
                  <a:lnTo>
                    <a:pt x="781049" y="0"/>
                  </a:lnTo>
                  <a:lnTo>
                    <a:pt x="833578" y="2433"/>
                  </a:lnTo>
                  <a:lnTo>
                    <a:pt x="885374" y="9420"/>
                  </a:lnTo>
                  <a:lnTo>
                    <a:pt x="935709" y="20547"/>
                  </a:lnTo>
                  <a:lnTo>
                    <a:pt x="983849" y="35400"/>
                  </a:lnTo>
                  <a:lnTo>
                    <a:pt x="1029065" y="53565"/>
                  </a:lnTo>
                  <a:lnTo>
                    <a:pt x="1070624" y="74629"/>
                  </a:lnTo>
                  <a:lnTo>
                    <a:pt x="1112098" y="101277"/>
                  </a:lnTo>
                  <a:lnTo>
                    <a:pt x="1141666" y="125460"/>
                  </a:lnTo>
                  <a:lnTo>
                    <a:pt x="1152076" y="135554"/>
                  </a:lnTo>
                  <a:lnTo>
                    <a:pt x="1152385" y="135875"/>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4844147" y="3286573"/>
              <a:ext cx="85078" cy="110567"/>
            </a:xfrm>
            <a:prstGeom prst="rect">
              <a:avLst/>
            </a:prstGeom>
          </p:spPr>
        </p:pic>
      </p:grpSp>
      <p:sp>
        <p:nvSpPr>
          <p:cNvPr id="8" name="object 8"/>
          <p:cNvSpPr txBox="1"/>
          <p:nvPr/>
        </p:nvSpPr>
        <p:spPr>
          <a:xfrm>
            <a:off x="5932400" y="4549433"/>
            <a:ext cx="1286933" cy="422274"/>
          </a:xfrm>
          <a:prstGeom prst="rect">
            <a:avLst/>
          </a:prstGeom>
          <a:solidFill>
            <a:srgbClr val="9FC5E7"/>
          </a:solidFill>
          <a:ln w="19049">
            <a:solidFill>
              <a:srgbClr val="595959"/>
            </a:solidFill>
          </a:ln>
        </p:spPr>
        <p:txBody>
          <a:bodyPr vert="horz" wrap="square" lIns="0" tIns="32173" rIns="0" bIns="0" rtlCol="0">
            <a:spAutoFit/>
          </a:bodyPr>
          <a:lstStyle/>
          <a:p>
            <a:pPr marL="52492" algn="ctr">
              <a:spcBef>
                <a:spcPts val="253"/>
              </a:spcBef>
            </a:pPr>
            <a:r>
              <a:rPr sz="2533" b="1" spc="-7" dirty="0">
                <a:solidFill>
                  <a:srgbClr val="595959"/>
                </a:solidFill>
                <a:latin typeface="Roboto"/>
                <a:cs typeface="Roboto"/>
              </a:rPr>
              <a:t>?</a:t>
            </a:r>
            <a:endParaRPr sz="2533">
              <a:latin typeface="Roboto"/>
              <a:cs typeface="Roboto"/>
            </a:endParaRPr>
          </a:p>
        </p:txBody>
      </p:sp>
      <p:sp>
        <p:nvSpPr>
          <p:cNvPr id="9" name="object 9"/>
          <p:cNvSpPr txBox="1"/>
          <p:nvPr/>
        </p:nvSpPr>
        <p:spPr>
          <a:xfrm>
            <a:off x="4376325" y="5357041"/>
            <a:ext cx="3436620" cy="386430"/>
          </a:xfrm>
          <a:prstGeom prst="rect">
            <a:avLst/>
          </a:prstGeom>
        </p:spPr>
        <p:txBody>
          <a:bodyPr vert="horz" wrap="square" lIns="0" tIns="16933" rIns="0" bIns="0" rtlCol="0">
            <a:spAutoFit/>
          </a:bodyPr>
          <a:lstStyle/>
          <a:p>
            <a:pPr marL="16933">
              <a:spcBef>
                <a:spcPts val="133"/>
              </a:spcBef>
            </a:pPr>
            <a:r>
              <a:rPr sz="2400" spc="-40" dirty="0">
                <a:solidFill>
                  <a:srgbClr val="3C78D8"/>
                </a:solidFill>
                <a:latin typeface="Roboto Lt"/>
                <a:cs typeface="Roboto Lt"/>
              </a:rPr>
              <a:t>“Intra-sample”</a:t>
            </a:r>
            <a:r>
              <a:rPr sz="2400" spc="-33" dirty="0">
                <a:solidFill>
                  <a:srgbClr val="3C78D8"/>
                </a:solidFill>
                <a:latin typeface="Roboto Lt"/>
                <a:cs typeface="Roboto Lt"/>
              </a:rPr>
              <a:t> </a:t>
            </a:r>
            <a:r>
              <a:rPr sz="2400" spc="-13" dirty="0">
                <a:solidFill>
                  <a:srgbClr val="3C78D8"/>
                </a:solidFill>
                <a:latin typeface="Roboto Lt"/>
                <a:cs typeface="Roboto Lt"/>
              </a:rPr>
              <a:t>prediction</a:t>
            </a:r>
            <a:endParaRPr sz="2400">
              <a:latin typeface="Roboto Lt"/>
              <a:cs typeface="Roboto Lt"/>
            </a:endParaRPr>
          </a:p>
        </p:txBody>
      </p:sp>
    </p:spTree>
    <p:extLst>
      <p:ext uri="{BB962C8B-B14F-4D97-AF65-F5344CB8AC3E}">
        <p14:creationId xmlns:p14="http://schemas.microsoft.com/office/powerpoint/2010/main" val="2978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1745" y="1358393"/>
            <a:ext cx="10911301" cy="2059324"/>
          </a:xfrm>
          <a:prstGeom prst="rect">
            <a:avLst/>
          </a:prstGeom>
        </p:spPr>
        <p:txBody>
          <a:bodyPr vert="horz" wrap="square" lIns="0" tIns="16933" rIns="0" bIns="0" rtlCol="0">
            <a:spAutoFit/>
          </a:bodyPr>
          <a:lstStyle/>
          <a:p>
            <a:pPr marL="16933" marR="1196310">
              <a:lnSpc>
                <a:spcPct val="113999"/>
              </a:lnSpc>
              <a:spcBef>
                <a:spcPts val="133"/>
              </a:spcBef>
            </a:pPr>
            <a:r>
              <a:rPr sz="2400" b="1" spc="-7" dirty="0">
                <a:solidFill>
                  <a:schemeClr val="tx1">
                    <a:lumMod val="65000"/>
                    <a:lumOff val="35000"/>
                  </a:schemeClr>
                </a:solidFill>
                <a:cs typeface="Roboto"/>
              </a:rPr>
              <a:t>Contrastive learning</a:t>
            </a:r>
            <a:r>
              <a:rPr sz="2400" spc="-7" dirty="0">
                <a:solidFill>
                  <a:schemeClr val="tx1">
                    <a:lumMod val="65000"/>
                    <a:lumOff val="35000"/>
                  </a:schemeClr>
                </a:solidFill>
                <a:cs typeface="Roboto Lt"/>
              </a:rPr>
              <a:t>:</a:t>
            </a:r>
            <a:r>
              <a:rPr sz="2400" dirty="0">
                <a:solidFill>
                  <a:schemeClr val="tx1">
                    <a:lumMod val="65000"/>
                    <a:lumOff val="35000"/>
                  </a:schemeClr>
                </a:solidFill>
                <a:cs typeface="Roboto Lt"/>
              </a:rPr>
              <a:t> </a:t>
            </a:r>
            <a:r>
              <a:rPr sz="2400" spc="-20" dirty="0">
                <a:solidFill>
                  <a:schemeClr val="tx1">
                    <a:lumMod val="65000"/>
                    <a:lumOff val="35000"/>
                  </a:schemeClr>
                </a:solidFill>
                <a:cs typeface="Roboto Lt"/>
              </a:rPr>
              <a:t>Given</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multiple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data</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samples,</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task</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is</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to</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predict</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the </a:t>
            </a:r>
            <a:r>
              <a:rPr sz="2400" spc="-527" dirty="0">
                <a:solidFill>
                  <a:schemeClr val="tx1">
                    <a:lumMod val="65000"/>
                    <a:lumOff val="35000"/>
                  </a:schemeClr>
                </a:solidFill>
                <a:cs typeface="Roboto Lt"/>
              </a:rPr>
              <a:t> </a:t>
            </a:r>
            <a:r>
              <a:rPr sz="2400" spc="-20" dirty="0">
                <a:solidFill>
                  <a:schemeClr val="tx1">
                    <a:lumMod val="65000"/>
                    <a:lumOff val="35000"/>
                  </a:schemeClr>
                </a:solidFill>
                <a:cs typeface="Roboto Lt"/>
              </a:rPr>
              <a:t>relationship</a:t>
            </a:r>
            <a:r>
              <a:rPr sz="2400" spc="-13" dirty="0">
                <a:solidFill>
                  <a:schemeClr val="tx1">
                    <a:lumMod val="65000"/>
                    <a:lumOff val="35000"/>
                  </a:schemeClr>
                </a:solidFill>
                <a:cs typeface="Roboto Lt"/>
              </a:rPr>
              <a:t> among</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them.</a:t>
            </a:r>
            <a:endParaRPr sz="2400" dirty="0">
              <a:solidFill>
                <a:schemeClr val="tx1">
                  <a:lumMod val="65000"/>
                  <a:lumOff val="35000"/>
                </a:schemeClr>
              </a:solidFill>
              <a:cs typeface="Roboto Lt"/>
            </a:endParaRPr>
          </a:p>
          <a:p>
            <a:pPr>
              <a:spcBef>
                <a:spcPts val="53"/>
              </a:spcBef>
            </a:pPr>
            <a:endParaRPr sz="2400" dirty="0">
              <a:solidFill>
                <a:schemeClr val="tx1">
                  <a:lumMod val="65000"/>
                  <a:lumOff val="35000"/>
                </a:schemeClr>
              </a:solidFill>
              <a:cs typeface="Roboto Lt"/>
            </a:endParaRPr>
          </a:p>
          <a:p>
            <a:pPr marL="16933" marR="6773">
              <a:lnSpc>
                <a:spcPct val="113999"/>
              </a:lnSpc>
            </a:pPr>
            <a:r>
              <a:rPr sz="2400" spc="-13" dirty="0">
                <a:solidFill>
                  <a:schemeClr val="tx1">
                    <a:lumMod val="65000"/>
                    <a:lumOff val="35000"/>
                  </a:schemeClr>
                </a:solidFill>
                <a:cs typeface="Roboto Lt"/>
              </a:rPr>
              <a:t>The</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multiple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samples</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can</a:t>
            </a:r>
            <a:r>
              <a:rPr sz="2400" dirty="0">
                <a:solidFill>
                  <a:schemeClr val="tx1">
                    <a:lumMod val="65000"/>
                    <a:lumOff val="35000"/>
                  </a:schemeClr>
                </a:solidFill>
                <a:cs typeface="Roboto Lt"/>
              </a:rPr>
              <a:t> </a:t>
            </a:r>
            <a:r>
              <a:rPr sz="2400" spc="-7" dirty="0">
                <a:solidFill>
                  <a:schemeClr val="tx1">
                    <a:lumMod val="65000"/>
                    <a:lumOff val="35000"/>
                  </a:schemeClr>
                </a:solidFill>
                <a:cs typeface="Roboto Lt"/>
              </a:rPr>
              <a:t>be</a:t>
            </a:r>
            <a:r>
              <a:rPr sz="2400" dirty="0">
                <a:solidFill>
                  <a:schemeClr val="tx1">
                    <a:lumMod val="65000"/>
                    <a:lumOff val="35000"/>
                  </a:schemeClr>
                </a:solidFill>
                <a:cs typeface="Roboto Lt"/>
              </a:rPr>
              <a:t> </a:t>
            </a:r>
            <a:r>
              <a:rPr sz="2400" spc="-7" dirty="0">
                <a:solidFill>
                  <a:schemeClr val="tx1">
                    <a:lumMod val="65000"/>
                    <a:lumOff val="35000"/>
                  </a:schemeClr>
                </a:solidFill>
                <a:cs typeface="Roboto Lt"/>
              </a:rPr>
              <a:t>selected</a:t>
            </a:r>
            <a:r>
              <a:rPr sz="2400" dirty="0">
                <a:solidFill>
                  <a:schemeClr val="tx1">
                    <a:lumMod val="65000"/>
                    <a:lumOff val="35000"/>
                  </a:schemeClr>
                </a:solidFill>
                <a:cs typeface="Roboto Lt"/>
              </a:rPr>
              <a:t> </a:t>
            </a:r>
            <a:r>
              <a:rPr sz="2400" spc="-7" dirty="0">
                <a:solidFill>
                  <a:schemeClr val="tx1">
                    <a:lumMod val="65000"/>
                    <a:lumOff val="35000"/>
                  </a:schemeClr>
                </a:solidFill>
                <a:cs typeface="Roboto Lt"/>
              </a:rPr>
              <a:t>from</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spc="-7" dirty="0">
                <a:solidFill>
                  <a:schemeClr val="tx1">
                    <a:lumMod val="65000"/>
                    <a:lumOff val="35000"/>
                  </a:schemeClr>
                </a:solidFill>
                <a:cs typeface="Roboto Lt"/>
              </a:rPr>
              <a:t> </a:t>
            </a:r>
            <a:r>
              <a:rPr sz="2400" spc="-13" dirty="0">
                <a:solidFill>
                  <a:schemeClr val="tx1">
                    <a:lumMod val="65000"/>
                    <a:lumOff val="35000"/>
                  </a:schemeClr>
                </a:solidFill>
                <a:cs typeface="Roboto Lt"/>
              </a:rPr>
              <a:t>dataset</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based</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on</a:t>
            </a:r>
            <a:r>
              <a:rPr sz="2400" dirty="0">
                <a:solidFill>
                  <a:schemeClr val="tx1">
                    <a:lumMod val="65000"/>
                    <a:lumOff val="35000"/>
                  </a:schemeClr>
                </a:solidFill>
                <a:cs typeface="Roboto Lt"/>
              </a:rPr>
              <a:t> </a:t>
            </a:r>
            <a:r>
              <a:rPr sz="2400" spc="-7" dirty="0">
                <a:solidFill>
                  <a:schemeClr val="tx1">
                    <a:lumMod val="65000"/>
                    <a:lumOff val="35000"/>
                  </a:schemeClr>
                </a:solidFill>
                <a:cs typeface="Roboto Lt"/>
              </a:rPr>
              <a:t>some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known</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logics </a:t>
            </a:r>
            <a:r>
              <a:rPr sz="2400" spc="-533" dirty="0">
                <a:solidFill>
                  <a:schemeClr val="tx1">
                    <a:lumMod val="65000"/>
                    <a:lumOff val="35000"/>
                  </a:schemeClr>
                </a:solidFill>
                <a:cs typeface="Roboto Lt"/>
              </a:rPr>
              <a:t> </a:t>
            </a:r>
            <a:r>
              <a:rPr sz="2400" spc="-7" dirty="0">
                <a:solidFill>
                  <a:schemeClr val="tx1">
                    <a:lumMod val="65000"/>
                    <a:lumOff val="35000"/>
                  </a:schemeClr>
                </a:solidFill>
                <a:cs typeface="Roboto Lt"/>
              </a:rPr>
              <a:t>(e.g.</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order</a:t>
            </a:r>
            <a:r>
              <a:rPr sz="2400" dirty="0">
                <a:solidFill>
                  <a:schemeClr val="tx1">
                    <a:lumMod val="65000"/>
                    <a:lumOff val="35000"/>
                  </a:schemeClr>
                </a:solidFill>
                <a:cs typeface="Roboto Lt"/>
              </a:rPr>
              <a:t> </a:t>
            </a:r>
            <a:r>
              <a:rPr sz="2400" spc="7" dirty="0">
                <a:solidFill>
                  <a:schemeClr val="tx1">
                    <a:lumMod val="65000"/>
                    <a:lumOff val="35000"/>
                  </a:schemeClr>
                </a:solidFill>
                <a:cs typeface="Roboto Lt"/>
              </a:rPr>
              <a:t>of</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words</a:t>
            </a:r>
            <a:r>
              <a:rPr sz="2400" dirty="0">
                <a:solidFill>
                  <a:schemeClr val="tx1">
                    <a:lumMod val="65000"/>
                    <a:lumOff val="35000"/>
                  </a:schemeClr>
                </a:solidFill>
                <a:cs typeface="Roboto Lt"/>
              </a:rPr>
              <a:t> / </a:t>
            </a:r>
            <a:r>
              <a:rPr sz="2400" spc="-13" dirty="0">
                <a:solidFill>
                  <a:schemeClr val="tx1">
                    <a:lumMod val="65000"/>
                    <a:lumOff val="35000"/>
                  </a:schemeClr>
                </a:solidFill>
                <a:cs typeface="Roboto Lt"/>
              </a:rPr>
              <a:t>sentences</a:t>
            </a:r>
            <a:r>
              <a:rPr lang="en-IN" sz="2400" spc="-13" dirty="0">
                <a:solidFill>
                  <a:schemeClr val="tx1">
                    <a:lumMod val="65000"/>
                    <a:lumOff val="35000"/>
                  </a:schemeClr>
                </a:solidFill>
                <a:cs typeface="Roboto Lt"/>
              </a:rPr>
              <a:t>) or</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fabricated</a:t>
            </a:r>
            <a:r>
              <a:rPr sz="2400" dirty="0">
                <a:solidFill>
                  <a:schemeClr val="tx1">
                    <a:lumMod val="65000"/>
                    <a:lumOff val="35000"/>
                  </a:schemeClr>
                </a:solidFill>
                <a:cs typeface="Roboto Lt"/>
              </a:rPr>
              <a:t> </a:t>
            </a:r>
            <a:r>
              <a:rPr sz="2400" spc="-27" dirty="0">
                <a:solidFill>
                  <a:schemeClr val="tx1">
                    <a:lumMod val="65000"/>
                    <a:lumOff val="35000"/>
                  </a:schemeClr>
                </a:solidFill>
                <a:cs typeface="Roboto Lt"/>
              </a:rPr>
              <a:t>by</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altering</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the</a:t>
            </a:r>
            <a:r>
              <a:rPr sz="2400" dirty="0">
                <a:solidFill>
                  <a:schemeClr val="tx1">
                    <a:lumMod val="65000"/>
                    <a:lumOff val="35000"/>
                  </a:schemeClr>
                </a:solidFill>
                <a:cs typeface="Roboto Lt"/>
              </a:rPr>
              <a:t> </a:t>
            </a:r>
            <a:r>
              <a:rPr sz="2400" spc="-13" dirty="0">
                <a:solidFill>
                  <a:schemeClr val="tx1">
                    <a:lumMod val="65000"/>
                    <a:lumOff val="35000"/>
                  </a:schemeClr>
                </a:solidFill>
                <a:cs typeface="Roboto Lt"/>
              </a:rPr>
              <a:t>original</a:t>
            </a:r>
            <a:r>
              <a:rPr sz="2400" dirty="0">
                <a:solidFill>
                  <a:schemeClr val="tx1">
                    <a:lumMod val="65000"/>
                    <a:lumOff val="35000"/>
                  </a:schemeClr>
                </a:solidFill>
                <a:cs typeface="Roboto Lt"/>
              </a:rPr>
              <a:t> </a:t>
            </a:r>
            <a:r>
              <a:rPr sz="2400" spc="-20" dirty="0">
                <a:solidFill>
                  <a:schemeClr val="tx1">
                    <a:lumMod val="65000"/>
                    <a:lumOff val="35000"/>
                  </a:schemeClr>
                </a:solidFill>
                <a:cs typeface="Roboto Lt"/>
              </a:rPr>
              <a:t>version.</a:t>
            </a:r>
            <a:endParaRPr sz="2400" dirty="0">
              <a:solidFill>
                <a:schemeClr val="tx1">
                  <a:lumMod val="65000"/>
                  <a:lumOff val="35000"/>
                </a:schemeClr>
              </a:solidFill>
              <a:cs typeface="Roboto Lt"/>
            </a:endParaRPr>
          </a:p>
        </p:txBody>
      </p:sp>
      <p:sp>
        <p:nvSpPr>
          <p:cNvPr id="3" name="object 3"/>
          <p:cNvSpPr txBox="1">
            <a:spLocks noGrp="1"/>
          </p:cNvSpPr>
          <p:nvPr>
            <p:ph type="title"/>
          </p:nvPr>
        </p:nvSpPr>
        <p:spPr>
          <a:xfrm>
            <a:off x="341745" y="249657"/>
            <a:ext cx="11850255" cy="627796"/>
          </a:xfrm>
          <a:prstGeom prst="rect">
            <a:avLst/>
          </a:prstGeom>
        </p:spPr>
        <p:txBody>
          <a:bodyPr vert="horz" wrap="square" lIns="0" tIns="16933" rIns="0" bIns="0" rtlCol="0" anchor="b">
            <a:spAutoFit/>
          </a:bodyPr>
          <a:lstStyle/>
          <a:p>
            <a:pPr marL="16933">
              <a:lnSpc>
                <a:spcPct val="100000"/>
              </a:lnSpc>
              <a:spcBef>
                <a:spcPts val="133"/>
              </a:spcBef>
            </a:pPr>
            <a:r>
              <a:rPr spc="-13" dirty="0">
                <a:solidFill>
                  <a:schemeClr val="accent2"/>
                </a:solidFill>
              </a:rPr>
              <a:t>Methods</a:t>
            </a:r>
            <a:r>
              <a:rPr dirty="0">
                <a:solidFill>
                  <a:schemeClr val="accent2"/>
                </a:solidFill>
              </a:rPr>
              <a:t> </a:t>
            </a:r>
            <a:r>
              <a:rPr spc="7" dirty="0">
                <a:solidFill>
                  <a:schemeClr val="accent2"/>
                </a:solidFill>
              </a:rPr>
              <a:t>for</a:t>
            </a:r>
            <a:r>
              <a:rPr dirty="0">
                <a:solidFill>
                  <a:schemeClr val="accent2"/>
                </a:solidFill>
              </a:rPr>
              <a:t> </a:t>
            </a:r>
            <a:r>
              <a:rPr spc="-27" dirty="0">
                <a:solidFill>
                  <a:schemeClr val="accent2"/>
                </a:solidFill>
              </a:rPr>
              <a:t>Framing</a:t>
            </a:r>
            <a:r>
              <a:rPr dirty="0">
                <a:solidFill>
                  <a:schemeClr val="accent2"/>
                </a:solidFill>
              </a:rPr>
              <a:t> </a:t>
            </a:r>
            <a:r>
              <a:rPr spc="-27" dirty="0">
                <a:solidFill>
                  <a:schemeClr val="accent2"/>
                </a:solidFill>
              </a:rPr>
              <a:t>Self-Supervised</a:t>
            </a:r>
            <a:r>
              <a:rPr spc="7" dirty="0">
                <a:solidFill>
                  <a:schemeClr val="accent2"/>
                </a:solidFill>
              </a:rPr>
              <a:t> </a:t>
            </a:r>
            <a:r>
              <a:rPr spc="-20" dirty="0">
                <a:solidFill>
                  <a:schemeClr val="accent2"/>
                </a:solidFill>
              </a:rPr>
              <a:t>Learning</a:t>
            </a:r>
            <a:r>
              <a:rPr spc="-73" dirty="0">
                <a:solidFill>
                  <a:schemeClr val="accent2"/>
                </a:solidFill>
              </a:rPr>
              <a:t> </a:t>
            </a:r>
            <a:r>
              <a:rPr spc="-47" dirty="0">
                <a:solidFill>
                  <a:schemeClr val="accent2"/>
                </a:solidFill>
              </a:rPr>
              <a:t>Tasks</a:t>
            </a:r>
            <a:endParaRPr dirty="0">
              <a:solidFill>
                <a:schemeClr val="accent2"/>
              </a:solidFill>
            </a:endParaRPr>
          </a:p>
        </p:txBody>
      </p:sp>
      <p:grpSp>
        <p:nvGrpSpPr>
          <p:cNvPr id="4" name="object 4"/>
          <p:cNvGrpSpPr/>
          <p:nvPr/>
        </p:nvGrpSpPr>
        <p:grpSpPr>
          <a:xfrm>
            <a:off x="4886649" y="4593314"/>
            <a:ext cx="2589952" cy="1153159"/>
            <a:chOff x="3664987" y="3444985"/>
            <a:chExt cx="1942464" cy="864869"/>
          </a:xfrm>
        </p:grpSpPr>
        <p:sp>
          <p:nvSpPr>
            <p:cNvPr id="5" name="object 5"/>
            <p:cNvSpPr/>
            <p:nvPr/>
          </p:nvSpPr>
          <p:spPr>
            <a:xfrm>
              <a:off x="3674512" y="3925889"/>
              <a:ext cx="1685289" cy="374650"/>
            </a:xfrm>
            <a:custGeom>
              <a:avLst/>
              <a:gdLst/>
              <a:ahLst/>
              <a:cxnLst/>
              <a:rect l="l" t="t" r="r" b="b"/>
              <a:pathLst>
                <a:path w="1685289" h="374650">
                  <a:moveTo>
                    <a:pt x="1684799" y="374099"/>
                  </a:moveTo>
                  <a:lnTo>
                    <a:pt x="0" y="374099"/>
                  </a:lnTo>
                  <a:lnTo>
                    <a:pt x="0" y="0"/>
                  </a:lnTo>
                  <a:lnTo>
                    <a:pt x="1684799" y="0"/>
                  </a:lnTo>
                  <a:lnTo>
                    <a:pt x="1684799" y="374099"/>
                  </a:lnTo>
                  <a:close/>
                </a:path>
              </a:pathLst>
            </a:custGeom>
            <a:solidFill>
              <a:srgbClr val="EEEEEE"/>
            </a:solidFill>
          </p:spPr>
          <p:txBody>
            <a:bodyPr wrap="square" lIns="0" tIns="0" rIns="0" bIns="0" rtlCol="0"/>
            <a:lstStyle/>
            <a:p>
              <a:endParaRPr sz="2400"/>
            </a:p>
          </p:txBody>
        </p:sp>
        <p:sp>
          <p:nvSpPr>
            <p:cNvPr id="6" name="object 6"/>
            <p:cNvSpPr/>
            <p:nvPr/>
          </p:nvSpPr>
          <p:spPr>
            <a:xfrm>
              <a:off x="3674512" y="3925889"/>
              <a:ext cx="1685289" cy="374650"/>
            </a:xfrm>
            <a:custGeom>
              <a:avLst/>
              <a:gdLst/>
              <a:ahLst/>
              <a:cxnLst/>
              <a:rect l="l" t="t" r="r" b="b"/>
              <a:pathLst>
                <a:path w="1685289" h="374650">
                  <a:moveTo>
                    <a:pt x="0" y="0"/>
                  </a:moveTo>
                  <a:lnTo>
                    <a:pt x="1684799" y="0"/>
                  </a:lnTo>
                  <a:lnTo>
                    <a:pt x="1684799" y="374099"/>
                  </a:lnTo>
                  <a:lnTo>
                    <a:pt x="0" y="374099"/>
                  </a:lnTo>
                  <a:lnTo>
                    <a:pt x="0" y="0"/>
                  </a:lnTo>
                  <a:close/>
                </a:path>
              </a:pathLst>
            </a:custGeom>
            <a:ln w="19049">
              <a:solidFill>
                <a:srgbClr val="595959"/>
              </a:solidFill>
            </a:ln>
          </p:spPr>
          <p:txBody>
            <a:bodyPr wrap="square" lIns="0" tIns="0" rIns="0" bIns="0" rtlCol="0"/>
            <a:lstStyle/>
            <a:p>
              <a:endParaRPr sz="2400"/>
            </a:p>
          </p:txBody>
        </p:sp>
        <p:sp>
          <p:nvSpPr>
            <p:cNvPr id="7" name="object 7"/>
            <p:cNvSpPr/>
            <p:nvPr/>
          </p:nvSpPr>
          <p:spPr>
            <a:xfrm>
              <a:off x="3674512" y="3454510"/>
              <a:ext cx="1685289" cy="374650"/>
            </a:xfrm>
            <a:custGeom>
              <a:avLst/>
              <a:gdLst/>
              <a:ahLst/>
              <a:cxnLst/>
              <a:rect l="l" t="t" r="r" b="b"/>
              <a:pathLst>
                <a:path w="1685289" h="374650">
                  <a:moveTo>
                    <a:pt x="1684799" y="374099"/>
                  </a:moveTo>
                  <a:lnTo>
                    <a:pt x="0" y="374099"/>
                  </a:lnTo>
                  <a:lnTo>
                    <a:pt x="0" y="0"/>
                  </a:lnTo>
                  <a:lnTo>
                    <a:pt x="1684799" y="0"/>
                  </a:lnTo>
                  <a:lnTo>
                    <a:pt x="1684799" y="374099"/>
                  </a:lnTo>
                  <a:close/>
                </a:path>
              </a:pathLst>
            </a:custGeom>
            <a:solidFill>
              <a:srgbClr val="F9CB9B"/>
            </a:solidFill>
          </p:spPr>
          <p:txBody>
            <a:bodyPr wrap="square" lIns="0" tIns="0" rIns="0" bIns="0" rtlCol="0"/>
            <a:lstStyle/>
            <a:p>
              <a:endParaRPr sz="2400"/>
            </a:p>
          </p:txBody>
        </p:sp>
        <p:sp>
          <p:nvSpPr>
            <p:cNvPr id="8" name="object 8"/>
            <p:cNvSpPr/>
            <p:nvPr/>
          </p:nvSpPr>
          <p:spPr>
            <a:xfrm>
              <a:off x="3674512" y="3454510"/>
              <a:ext cx="1923414" cy="626745"/>
            </a:xfrm>
            <a:custGeom>
              <a:avLst/>
              <a:gdLst/>
              <a:ahLst/>
              <a:cxnLst/>
              <a:rect l="l" t="t" r="r" b="b"/>
              <a:pathLst>
                <a:path w="1923414" h="626745">
                  <a:moveTo>
                    <a:pt x="0" y="0"/>
                  </a:moveTo>
                  <a:lnTo>
                    <a:pt x="1684799" y="0"/>
                  </a:lnTo>
                  <a:lnTo>
                    <a:pt x="1684799" y="374099"/>
                  </a:lnTo>
                  <a:lnTo>
                    <a:pt x="0" y="374099"/>
                  </a:lnTo>
                  <a:lnTo>
                    <a:pt x="0" y="0"/>
                  </a:lnTo>
                  <a:close/>
                </a:path>
                <a:path w="1923414" h="626745">
                  <a:moveTo>
                    <a:pt x="1794537" y="219020"/>
                  </a:moveTo>
                  <a:lnTo>
                    <a:pt x="1831074" y="244840"/>
                  </a:lnTo>
                  <a:lnTo>
                    <a:pt x="1878941" y="296360"/>
                  </a:lnTo>
                  <a:lnTo>
                    <a:pt x="1902429" y="336172"/>
                  </a:lnTo>
                  <a:lnTo>
                    <a:pt x="1917554" y="378745"/>
                  </a:lnTo>
                  <a:lnTo>
                    <a:pt x="1922924" y="422699"/>
                  </a:lnTo>
                  <a:lnTo>
                    <a:pt x="1917611" y="466654"/>
                  </a:lnTo>
                  <a:lnTo>
                    <a:pt x="1902544" y="509227"/>
                  </a:lnTo>
                  <a:lnTo>
                    <a:pt x="1879117" y="549039"/>
                  </a:lnTo>
                  <a:lnTo>
                    <a:pt x="1848726" y="584709"/>
                  </a:lnTo>
                  <a:lnTo>
                    <a:pt x="1812764" y="614855"/>
                  </a:lnTo>
                  <a:lnTo>
                    <a:pt x="1798127" y="624454"/>
                  </a:lnTo>
                  <a:lnTo>
                    <a:pt x="1795101" y="626254"/>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376525" y="3633797"/>
              <a:ext cx="110851" cy="79469"/>
            </a:xfrm>
            <a:prstGeom prst="rect">
              <a:avLst/>
            </a:prstGeom>
          </p:spPr>
        </p:pic>
        <p:pic>
          <p:nvPicPr>
            <p:cNvPr id="10" name="object 10"/>
            <p:cNvPicPr/>
            <p:nvPr/>
          </p:nvPicPr>
          <p:blipFill>
            <a:blip r:embed="rId3" cstate="print"/>
            <a:stretch>
              <a:fillRect/>
            </a:stretch>
          </p:blipFill>
          <p:spPr>
            <a:xfrm>
              <a:off x="5377116" y="4041040"/>
              <a:ext cx="110857" cy="79449"/>
            </a:xfrm>
            <a:prstGeom prst="rect">
              <a:avLst/>
            </a:prstGeom>
          </p:spPr>
        </p:pic>
      </p:grpSp>
      <p:sp>
        <p:nvSpPr>
          <p:cNvPr id="11" name="object 11"/>
          <p:cNvSpPr txBox="1"/>
          <p:nvPr/>
        </p:nvSpPr>
        <p:spPr>
          <a:xfrm>
            <a:off x="4374762" y="4936098"/>
            <a:ext cx="5055447" cy="1412224"/>
          </a:xfrm>
          <a:prstGeom prst="rect">
            <a:avLst/>
          </a:prstGeom>
        </p:spPr>
        <p:txBody>
          <a:bodyPr vert="horz" wrap="square" lIns="0" tIns="16933" rIns="0" bIns="0" rtlCol="0">
            <a:spAutoFit/>
          </a:bodyPr>
          <a:lstStyle/>
          <a:p>
            <a:pPr marL="3202013">
              <a:spcBef>
                <a:spcPts val="133"/>
              </a:spcBef>
            </a:pPr>
            <a:r>
              <a:rPr sz="2533" spc="-27" dirty="0">
                <a:solidFill>
                  <a:srgbClr val="595959"/>
                </a:solidFill>
                <a:latin typeface="Roboto"/>
                <a:cs typeface="Roboto"/>
              </a:rPr>
              <a:t>relationship</a:t>
            </a:r>
            <a:r>
              <a:rPr sz="2533" b="1" spc="-27" dirty="0">
                <a:solidFill>
                  <a:srgbClr val="595959"/>
                </a:solidFill>
                <a:latin typeface="Roboto"/>
                <a:cs typeface="Roboto"/>
              </a:rPr>
              <a:t>?</a:t>
            </a:r>
            <a:endParaRPr sz="2533">
              <a:latin typeface="Roboto"/>
              <a:cs typeface="Roboto"/>
            </a:endParaRPr>
          </a:p>
          <a:p>
            <a:pPr>
              <a:spcBef>
                <a:spcPts val="7"/>
              </a:spcBef>
            </a:pPr>
            <a:endParaRPr sz="4133">
              <a:latin typeface="Roboto"/>
              <a:cs typeface="Roboto"/>
            </a:endParaRPr>
          </a:p>
          <a:p>
            <a:pPr marL="16933">
              <a:spcBef>
                <a:spcPts val="7"/>
              </a:spcBef>
            </a:pPr>
            <a:r>
              <a:rPr sz="2400" spc="-40" dirty="0">
                <a:solidFill>
                  <a:srgbClr val="B45F06"/>
                </a:solidFill>
                <a:latin typeface="Roboto Lt"/>
                <a:cs typeface="Roboto Lt"/>
              </a:rPr>
              <a:t>“Inter-sample”</a:t>
            </a:r>
            <a:r>
              <a:rPr sz="2400" spc="-20" dirty="0">
                <a:solidFill>
                  <a:srgbClr val="B45F06"/>
                </a:solidFill>
                <a:latin typeface="Roboto Lt"/>
                <a:cs typeface="Roboto Lt"/>
              </a:rPr>
              <a:t> </a:t>
            </a:r>
            <a:r>
              <a:rPr sz="2400" spc="-13" dirty="0">
                <a:solidFill>
                  <a:srgbClr val="B45F06"/>
                </a:solidFill>
                <a:latin typeface="Roboto Lt"/>
                <a:cs typeface="Roboto Lt"/>
              </a:rPr>
              <a:t>prediction</a:t>
            </a:r>
            <a:endParaRPr sz="2400">
              <a:latin typeface="Roboto Lt"/>
              <a:cs typeface="Roboto Lt"/>
            </a:endParaRPr>
          </a:p>
        </p:txBody>
      </p:sp>
    </p:spTree>
    <p:extLst>
      <p:ext uri="{BB962C8B-B14F-4D97-AF65-F5344CB8AC3E}">
        <p14:creationId xmlns:p14="http://schemas.microsoft.com/office/powerpoint/2010/main" val="230907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DC764-D9C4-5DD5-CFBE-2BCD1C8607EE}"/>
              </a:ext>
            </a:extLst>
          </p:cNvPr>
          <p:cNvSpPr>
            <a:spLocks noGrp="1"/>
          </p:cNvSpPr>
          <p:nvPr>
            <p:ph type="ctrTitle"/>
          </p:nvPr>
        </p:nvSpPr>
        <p:spPr/>
        <p:txBody>
          <a:bodyPr/>
          <a:lstStyle/>
          <a:p>
            <a:r>
              <a:rPr lang="en-US" b="0" dirty="0"/>
              <a:t>I. Generative Learning</a:t>
            </a:r>
          </a:p>
        </p:txBody>
      </p:sp>
    </p:spTree>
    <p:extLst>
      <p:ext uri="{BB962C8B-B14F-4D97-AF65-F5344CB8AC3E}">
        <p14:creationId xmlns:p14="http://schemas.microsoft.com/office/powerpoint/2010/main" val="12050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8548" y="277366"/>
            <a:ext cx="10813935" cy="627796"/>
          </a:xfrm>
          <a:prstGeom prst="rect">
            <a:avLst/>
          </a:prstGeom>
        </p:spPr>
        <p:txBody>
          <a:bodyPr vert="horz" wrap="square" lIns="0" tIns="16933" rIns="0" bIns="0" rtlCol="0" anchor="b">
            <a:spAutoFit/>
          </a:bodyPr>
          <a:lstStyle/>
          <a:p>
            <a:pPr marL="16933">
              <a:lnSpc>
                <a:spcPct val="100000"/>
              </a:lnSpc>
              <a:spcBef>
                <a:spcPts val="133"/>
              </a:spcBef>
            </a:pPr>
            <a:r>
              <a:rPr spc="-27" dirty="0"/>
              <a:t>T</a:t>
            </a:r>
            <a:r>
              <a:rPr spc="-87" dirty="0"/>
              <a:t>he</a:t>
            </a:r>
            <a:r>
              <a:rPr spc="-213" dirty="0"/>
              <a:t> </a:t>
            </a:r>
            <a:r>
              <a:rPr spc="-67" dirty="0"/>
              <a:t>pa</a:t>
            </a:r>
            <a:r>
              <a:rPr spc="-107" dirty="0"/>
              <a:t>r</a:t>
            </a:r>
            <a:r>
              <a:rPr spc="-160" dirty="0"/>
              <a:t>a</a:t>
            </a:r>
            <a:r>
              <a:rPr spc="-67" dirty="0"/>
              <a:t>d</a:t>
            </a:r>
            <a:r>
              <a:rPr spc="-53" dirty="0"/>
              <a:t>i</a:t>
            </a:r>
            <a:r>
              <a:rPr spc="-93" dirty="0"/>
              <a:t>gm</a:t>
            </a:r>
            <a:r>
              <a:rPr spc="-213" dirty="0"/>
              <a:t> </a:t>
            </a:r>
            <a:r>
              <a:rPr spc="-67" dirty="0"/>
              <a:t>o</a:t>
            </a:r>
            <a:r>
              <a:rPr spc="107" dirty="0"/>
              <a:t>f</a:t>
            </a:r>
            <a:r>
              <a:rPr spc="-213" dirty="0"/>
              <a:t> </a:t>
            </a:r>
            <a:r>
              <a:rPr spc="-167" dirty="0"/>
              <a:t>l</a:t>
            </a:r>
            <a:r>
              <a:rPr spc="-13" dirty="0"/>
              <a:t>e</a:t>
            </a:r>
            <a:r>
              <a:rPr spc="-107" dirty="0"/>
              <a:t>arni</a:t>
            </a:r>
            <a:r>
              <a:rPr spc="-160" dirty="0"/>
              <a:t>n</a:t>
            </a:r>
            <a:r>
              <a:rPr spc="-20" dirty="0"/>
              <a:t>g</a:t>
            </a:r>
            <a:r>
              <a:rPr spc="-213" dirty="0"/>
              <a:t> </a:t>
            </a:r>
            <a:r>
              <a:rPr spc="53" dirty="0"/>
              <a:t>“</a:t>
            </a:r>
            <a:r>
              <a:rPr spc="-67" dirty="0"/>
              <a:t>f</a:t>
            </a:r>
            <a:r>
              <a:rPr spc="-33" dirty="0"/>
              <a:t>o</a:t>
            </a:r>
            <a:r>
              <a:rPr spc="-100" dirty="0"/>
              <a:t>un</a:t>
            </a:r>
            <a:r>
              <a:rPr spc="-120" dirty="0"/>
              <a:t>d</a:t>
            </a:r>
            <a:r>
              <a:rPr spc="-173" dirty="0"/>
              <a:t>a</a:t>
            </a:r>
            <a:r>
              <a:rPr spc="20" dirty="0"/>
              <a:t>t</a:t>
            </a:r>
            <a:r>
              <a:rPr spc="-120" dirty="0"/>
              <a:t>i</a:t>
            </a:r>
            <a:r>
              <a:rPr spc="-47" dirty="0"/>
              <a:t>o</a:t>
            </a:r>
            <a:r>
              <a:rPr spc="-227" dirty="0"/>
              <a:t>n</a:t>
            </a:r>
            <a:r>
              <a:rPr spc="-7" dirty="0"/>
              <a:t>”</a:t>
            </a:r>
            <a:r>
              <a:rPr spc="-213" dirty="0"/>
              <a:t> </a:t>
            </a:r>
            <a:r>
              <a:rPr spc="-60" dirty="0"/>
              <a:t>mo</a:t>
            </a:r>
            <a:r>
              <a:rPr spc="-67" dirty="0"/>
              <a:t>d</a:t>
            </a:r>
            <a:r>
              <a:rPr spc="-113" dirty="0"/>
              <a:t>e</a:t>
            </a:r>
            <a:r>
              <a:rPr spc="-80" dirty="0"/>
              <a:t>l</a:t>
            </a:r>
            <a:r>
              <a:rPr spc="-40" dirty="0"/>
              <a:t>s</a:t>
            </a:r>
            <a:endParaRPr dirty="0"/>
          </a:p>
        </p:txBody>
      </p:sp>
      <p:sp>
        <p:nvSpPr>
          <p:cNvPr id="3" name="object 3"/>
          <p:cNvSpPr/>
          <p:nvPr/>
        </p:nvSpPr>
        <p:spPr>
          <a:xfrm>
            <a:off x="762583" y="1517134"/>
            <a:ext cx="2171700" cy="1722967"/>
          </a:xfrm>
          <a:custGeom>
            <a:avLst/>
            <a:gdLst/>
            <a:ahLst/>
            <a:cxnLst/>
            <a:rect l="l" t="t" r="r" b="b"/>
            <a:pathLst>
              <a:path w="1628775" h="1292225">
                <a:moveTo>
                  <a:pt x="1628324" y="215329"/>
                </a:moveTo>
                <a:lnTo>
                  <a:pt x="1625336" y="233908"/>
                </a:lnTo>
                <a:lnTo>
                  <a:pt x="1616534" y="252049"/>
                </a:lnTo>
                <a:lnTo>
                  <a:pt x="1582464" y="286755"/>
                </a:lnTo>
                <a:lnTo>
                  <a:pt x="1528072" y="318929"/>
                </a:lnTo>
                <a:lnTo>
                  <a:pt x="1455311" y="348056"/>
                </a:lnTo>
                <a:lnTo>
                  <a:pt x="1412653" y="361314"/>
                </a:lnTo>
                <a:lnTo>
                  <a:pt x="1366137" y="373617"/>
                </a:lnTo>
                <a:lnTo>
                  <a:pt x="1316006" y="384899"/>
                </a:lnTo>
                <a:lnTo>
                  <a:pt x="1262504" y="395096"/>
                </a:lnTo>
                <a:lnTo>
                  <a:pt x="1205878" y="404143"/>
                </a:lnTo>
                <a:lnTo>
                  <a:pt x="1146369" y="411975"/>
                </a:lnTo>
                <a:lnTo>
                  <a:pt x="1084224" y="418529"/>
                </a:lnTo>
                <a:lnTo>
                  <a:pt x="1019687" y="423738"/>
                </a:lnTo>
                <a:lnTo>
                  <a:pt x="953001" y="427539"/>
                </a:lnTo>
                <a:lnTo>
                  <a:pt x="884411" y="429867"/>
                </a:lnTo>
                <a:lnTo>
                  <a:pt x="814162" y="430658"/>
                </a:lnTo>
                <a:lnTo>
                  <a:pt x="743913" y="429867"/>
                </a:lnTo>
                <a:lnTo>
                  <a:pt x="675323" y="427539"/>
                </a:lnTo>
                <a:lnTo>
                  <a:pt x="608637" y="423738"/>
                </a:lnTo>
                <a:lnTo>
                  <a:pt x="544100" y="418529"/>
                </a:lnTo>
                <a:lnTo>
                  <a:pt x="481955" y="411975"/>
                </a:lnTo>
                <a:lnTo>
                  <a:pt x="422446" y="404143"/>
                </a:lnTo>
                <a:lnTo>
                  <a:pt x="365820" y="395096"/>
                </a:lnTo>
                <a:lnTo>
                  <a:pt x="312319" y="384899"/>
                </a:lnTo>
                <a:lnTo>
                  <a:pt x="262188" y="373617"/>
                </a:lnTo>
                <a:lnTo>
                  <a:pt x="215671" y="361314"/>
                </a:lnTo>
                <a:lnTo>
                  <a:pt x="173013" y="348056"/>
                </a:lnTo>
                <a:lnTo>
                  <a:pt x="134459" y="333906"/>
                </a:lnTo>
                <a:lnTo>
                  <a:pt x="70638" y="303191"/>
                </a:lnTo>
                <a:lnTo>
                  <a:pt x="26162" y="269686"/>
                </a:lnTo>
                <a:lnTo>
                  <a:pt x="2988" y="233908"/>
                </a:lnTo>
                <a:lnTo>
                  <a:pt x="0" y="215329"/>
                </a:lnTo>
              </a:path>
              <a:path w="1628775" h="1292225">
                <a:moveTo>
                  <a:pt x="0" y="215329"/>
                </a:moveTo>
                <a:lnTo>
                  <a:pt x="2988" y="196749"/>
                </a:lnTo>
                <a:lnTo>
                  <a:pt x="11790" y="178609"/>
                </a:lnTo>
                <a:lnTo>
                  <a:pt x="45860" y="143903"/>
                </a:lnTo>
                <a:lnTo>
                  <a:pt x="100253" y="111728"/>
                </a:lnTo>
                <a:lnTo>
                  <a:pt x="173013" y="82601"/>
                </a:lnTo>
                <a:lnTo>
                  <a:pt x="215671" y="69343"/>
                </a:lnTo>
                <a:lnTo>
                  <a:pt x="262188" y="57040"/>
                </a:lnTo>
                <a:lnTo>
                  <a:pt x="312319" y="45758"/>
                </a:lnTo>
                <a:lnTo>
                  <a:pt x="365820" y="35561"/>
                </a:lnTo>
                <a:lnTo>
                  <a:pt x="422446" y="26514"/>
                </a:lnTo>
                <a:lnTo>
                  <a:pt x="481955" y="18682"/>
                </a:lnTo>
                <a:lnTo>
                  <a:pt x="544100" y="12129"/>
                </a:lnTo>
                <a:lnTo>
                  <a:pt x="608637" y="6919"/>
                </a:lnTo>
                <a:lnTo>
                  <a:pt x="675323" y="3118"/>
                </a:lnTo>
                <a:lnTo>
                  <a:pt x="743913" y="790"/>
                </a:lnTo>
                <a:lnTo>
                  <a:pt x="814162" y="0"/>
                </a:lnTo>
                <a:lnTo>
                  <a:pt x="884411" y="790"/>
                </a:lnTo>
                <a:lnTo>
                  <a:pt x="953001" y="3118"/>
                </a:lnTo>
                <a:lnTo>
                  <a:pt x="1019687" y="6919"/>
                </a:lnTo>
                <a:lnTo>
                  <a:pt x="1084224" y="12129"/>
                </a:lnTo>
                <a:lnTo>
                  <a:pt x="1146369" y="18682"/>
                </a:lnTo>
                <a:lnTo>
                  <a:pt x="1205878" y="26514"/>
                </a:lnTo>
                <a:lnTo>
                  <a:pt x="1262504" y="35561"/>
                </a:lnTo>
                <a:lnTo>
                  <a:pt x="1316006" y="45758"/>
                </a:lnTo>
                <a:lnTo>
                  <a:pt x="1366137" y="57040"/>
                </a:lnTo>
                <a:lnTo>
                  <a:pt x="1412653" y="69343"/>
                </a:lnTo>
                <a:lnTo>
                  <a:pt x="1455311" y="82601"/>
                </a:lnTo>
                <a:lnTo>
                  <a:pt x="1493865" y="96751"/>
                </a:lnTo>
                <a:lnTo>
                  <a:pt x="1557686" y="127467"/>
                </a:lnTo>
                <a:lnTo>
                  <a:pt x="1602162" y="160972"/>
                </a:lnTo>
                <a:lnTo>
                  <a:pt x="1625336" y="196749"/>
                </a:lnTo>
                <a:lnTo>
                  <a:pt x="1628324" y="215329"/>
                </a:lnTo>
                <a:lnTo>
                  <a:pt x="1628324" y="1076645"/>
                </a:lnTo>
                <a:lnTo>
                  <a:pt x="1616534" y="1113365"/>
                </a:lnTo>
                <a:lnTo>
                  <a:pt x="1582464" y="1148071"/>
                </a:lnTo>
                <a:lnTo>
                  <a:pt x="1528072" y="1180246"/>
                </a:lnTo>
                <a:lnTo>
                  <a:pt x="1455311" y="1209373"/>
                </a:lnTo>
                <a:lnTo>
                  <a:pt x="1412653" y="1222631"/>
                </a:lnTo>
                <a:lnTo>
                  <a:pt x="1366137" y="1234934"/>
                </a:lnTo>
                <a:lnTo>
                  <a:pt x="1316006" y="1246216"/>
                </a:lnTo>
                <a:lnTo>
                  <a:pt x="1262504" y="1256413"/>
                </a:lnTo>
                <a:lnTo>
                  <a:pt x="1205878" y="1265460"/>
                </a:lnTo>
                <a:lnTo>
                  <a:pt x="1146369" y="1273292"/>
                </a:lnTo>
                <a:lnTo>
                  <a:pt x="1084224" y="1279845"/>
                </a:lnTo>
                <a:lnTo>
                  <a:pt x="1019687" y="1285055"/>
                </a:lnTo>
                <a:lnTo>
                  <a:pt x="953001" y="1288856"/>
                </a:lnTo>
                <a:lnTo>
                  <a:pt x="884411" y="1291184"/>
                </a:lnTo>
                <a:lnTo>
                  <a:pt x="814162" y="1291974"/>
                </a:lnTo>
                <a:lnTo>
                  <a:pt x="743913" y="1291184"/>
                </a:lnTo>
                <a:lnTo>
                  <a:pt x="675323" y="1288856"/>
                </a:lnTo>
                <a:lnTo>
                  <a:pt x="608637" y="1285055"/>
                </a:lnTo>
                <a:lnTo>
                  <a:pt x="544100" y="1279845"/>
                </a:lnTo>
                <a:lnTo>
                  <a:pt x="481955" y="1273292"/>
                </a:lnTo>
                <a:lnTo>
                  <a:pt x="422446" y="1265460"/>
                </a:lnTo>
                <a:lnTo>
                  <a:pt x="365820" y="1256413"/>
                </a:lnTo>
                <a:lnTo>
                  <a:pt x="312319" y="1246216"/>
                </a:lnTo>
                <a:lnTo>
                  <a:pt x="262188" y="1234934"/>
                </a:lnTo>
                <a:lnTo>
                  <a:pt x="215671" y="1222631"/>
                </a:lnTo>
                <a:lnTo>
                  <a:pt x="173013" y="1209373"/>
                </a:lnTo>
                <a:lnTo>
                  <a:pt x="134459" y="1195223"/>
                </a:lnTo>
                <a:lnTo>
                  <a:pt x="70638" y="1164507"/>
                </a:lnTo>
                <a:lnTo>
                  <a:pt x="26162" y="1131002"/>
                </a:lnTo>
                <a:lnTo>
                  <a:pt x="2988" y="1095225"/>
                </a:lnTo>
                <a:lnTo>
                  <a:pt x="0" y="1076645"/>
                </a:lnTo>
                <a:lnTo>
                  <a:pt x="0" y="215329"/>
                </a:lnTo>
                <a:close/>
              </a:path>
            </a:pathLst>
          </a:custGeom>
          <a:ln w="38099">
            <a:solidFill>
              <a:srgbClr val="595959"/>
            </a:solidFill>
          </a:ln>
        </p:spPr>
        <p:txBody>
          <a:bodyPr wrap="square" lIns="0" tIns="0" rIns="0" bIns="0" rtlCol="0"/>
          <a:lstStyle/>
          <a:p>
            <a:endParaRPr sz="2400"/>
          </a:p>
        </p:txBody>
      </p:sp>
      <p:sp>
        <p:nvSpPr>
          <p:cNvPr id="4" name="object 4"/>
          <p:cNvSpPr txBox="1"/>
          <p:nvPr/>
        </p:nvSpPr>
        <p:spPr>
          <a:xfrm>
            <a:off x="1067410" y="2076487"/>
            <a:ext cx="1562100" cy="877163"/>
          </a:xfrm>
          <a:prstGeom prst="rect">
            <a:avLst/>
          </a:prstGeom>
        </p:spPr>
        <p:txBody>
          <a:bodyPr vert="horz" wrap="square" lIns="0" tIns="30480" rIns="0" bIns="0" rtlCol="0">
            <a:spAutoFit/>
          </a:bodyPr>
          <a:lstStyle/>
          <a:p>
            <a:pPr marL="16933" marR="6773" indent="-847" algn="ctr">
              <a:lnSpc>
                <a:spcPts val="2200"/>
              </a:lnSpc>
              <a:spcBef>
                <a:spcPts val="240"/>
              </a:spcBef>
            </a:pPr>
            <a:r>
              <a:rPr sz="1867" spc="-7" dirty="0">
                <a:latin typeface="Arial MT"/>
                <a:cs typeface="Arial MT"/>
              </a:rPr>
              <a:t>Labeled data </a:t>
            </a:r>
            <a:r>
              <a:rPr sz="1867" dirty="0">
                <a:latin typeface="Arial MT"/>
                <a:cs typeface="Arial MT"/>
              </a:rPr>
              <a:t> (e.g.</a:t>
            </a:r>
            <a:r>
              <a:rPr sz="1867" spc="-67" dirty="0">
                <a:latin typeface="Arial MT"/>
                <a:cs typeface="Arial MT"/>
              </a:rPr>
              <a:t> </a:t>
            </a:r>
            <a:r>
              <a:rPr sz="1867" spc="-7" dirty="0">
                <a:latin typeface="Arial MT"/>
                <a:cs typeface="Arial MT"/>
              </a:rPr>
              <a:t>images</a:t>
            </a:r>
            <a:r>
              <a:rPr sz="1867" spc="-67" dirty="0">
                <a:latin typeface="Arial MT"/>
                <a:cs typeface="Arial MT"/>
              </a:rPr>
              <a:t> </a:t>
            </a:r>
            <a:r>
              <a:rPr sz="1867" dirty="0">
                <a:latin typeface="Arial MT"/>
                <a:cs typeface="Arial MT"/>
              </a:rPr>
              <a:t>&amp; </a:t>
            </a:r>
            <a:r>
              <a:rPr sz="1867" spc="-500" dirty="0">
                <a:latin typeface="Arial MT"/>
                <a:cs typeface="Arial MT"/>
              </a:rPr>
              <a:t> </a:t>
            </a:r>
            <a:r>
              <a:rPr sz="1867" spc="-7" dirty="0">
                <a:latin typeface="Arial MT"/>
                <a:cs typeface="Arial MT"/>
              </a:rPr>
              <a:t>labels)</a:t>
            </a:r>
            <a:endParaRPr sz="1867" dirty="0">
              <a:latin typeface="Arial MT"/>
              <a:cs typeface="Arial MT"/>
            </a:endParaRPr>
          </a:p>
        </p:txBody>
      </p:sp>
      <p:sp>
        <p:nvSpPr>
          <p:cNvPr id="5" name="object 5"/>
          <p:cNvSpPr/>
          <p:nvPr/>
        </p:nvSpPr>
        <p:spPr>
          <a:xfrm>
            <a:off x="4826216" y="2839567"/>
            <a:ext cx="2699173" cy="1363980"/>
          </a:xfrm>
          <a:custGeom>
            <a:avLst/>
            <a:gdLst/>
            <a:ahLst/>
            <a:cxnLst/>
            <a:rect l="l" t="t" r="r" b="b"/>
            <a:pathLst>
              <a:path w="2024379" h="1022985">
                <a:moveTo>
                  <a:pt x="0" y="1022699"/>
                </a:moveTo>
                <a:lnTo>
                  <a:pt x="255674" y="0"/>
                </a:lnTo>
                <a:lnTo>
                  <a:pt x="1768124" y="0"/>
                </a:lnTo>
                <a:lnTo>
                  <a:pt x="2023799" y="1022699"/>
                </a:lnTo>
                <a:lnTo>
                  <a:pt x="0" y="1022699"/>
                </a:lnTo>
                <a:close/>
              </a:path>
            </a:pathLst>
          </a:custGeom>
          <a:ln w="38099">
            <a:solidFill>
              <a:srgbClr val="595959"/>
            </a:solidFill>
          </a:ln>
        </p:spPr>
        <p:txBody>
          <a:bodyPr wrap="square" lIns="0" tIns="0" rIns="0" bIns="0" rtlCol="0"/>
          <a:lstStyle/>
          <a:p>
            <a:endParaRPr sz="2400"/>
          </a:p>
        </p:txBody>
      </p:sp>
      <p:sp>
        <p:nvSpPr>
          <p:cNvPr id="6" name="object 6"/>
          <p:cNvSpPr txBox="1"/>
          <p:nvPr/>
        </p:nvSpPr>
        <p:spPr>
          <a:xfrm>
            <a:off x="5526234" y="3133273"/>
            <a:ext cx="1299633" cy="877163"/>
          </a:xfrm>
          <a:prstGeom prst="rect">
            <a:avLst/>
          </a:prstGeom>
        </p:spPr>
        <p:txBody>
          <a:bodyPr vert="horz" wrap="square" lIns="0" tIns="30480" rIns="0" bIns="0" rtlCol="0">
            <a:spAutoFit/>
          </a:bodyPr>
          <a:lstStyle/>
          <a:p>
            <a:pPr marL="16933" marR="6773" indent="-5080" algn="ctr">
              <a:lnSpc>
                <a:spcPts val="2200"/>
              </a:lnSpc>
              <a:spcBef>
                <a:spcPts val="240"/>
              </a:spcBef>
            </a:pPr>
            <a:r>
              <a:rPr sz="1867" spc="-7" dirty="0">
                <a:latin typeface="Arial MT"/>
                <a:cs typeface="Arial MT"/>
              </a:rPr>
              <a:t>Pretrained </a:t>
            </a:r>
            <a:r>
              <a:rPr sz="1867" dirty="0">
                <a:latin typeface="Arial MT"/>
                <a:cs typeface="Arial MT"/>
              </a:rPr>
              <a:t> “foundation”  </a:t>
            </a:r>
            <a:r>
              <a:rPr sz="1867" spc="-7" dirty="0">
                <a:latin typeface="Arial MT"/>
                <a:cs typeface="Arial MT"/>
              </a:rPr>
              <a:t>network</a:t>
            </a:r>
            <a:endParaRPr sz="1867">
              <a:latin typeface="Arial MT"/>
              <a:cs typeface="Arial MT"/>
            </a:endParaRPr>
          </a:p>
        </p:txBody>
      </p:sp>
      <p:sp>
        <p:nvSpPr>
          <p:cNvPr id="7" name="object 7"/>
          <p:cNvSpPr/>
          <p:nvPr/>
        </p:nvSpPr>
        <p:spPr>
          <a:xfrm>
            <a:off x="8902366" y="2708053"/>
            <a:ext cx="2699173" cy="1623907"/>
          </a:xfrm>
          <a:custGeom>
            <a:avLst/>
            <a:gdLst/>
            <a:ahLst/>
            <a:cxnLst/>
            <a:rect l="l" t="t" r="r" b="b"/>
            <a:pathLst>
              <a:path w="2024379" h="1217930">
                <a:moveTo>
                  <a:pt x="0" y="207563"/>
                </a:moveTo>
                <a:lnTo>
                  <a:pt x="1742258" y="207563"/>
                </a:lnTo>
                <a:lnTo>
                  <a:pt x="1742258" y="1017882"/>
                </a:lnTo>
                <a:lnTo>
                  <a:pt x="1680050" y="1018427"/>
                </a:lnTo>
                <a:lnTo>
                  <a:pt x="1620799" y="1020017"/>
                </a:lnTo>
                <a:lnTo>
                  <a:pt x="1564353" y="1022584"/>
                </a:lnTo>
                <a:lnTo>
                  <a:pt x="1510562" y="1026061"/>
                </a:lnTo>
                <a:lnTo>
                  <a:pt x="1459274" y="1030378"/>
                </a:lnTo>
                <a:lnTo>
                  <a:pt x="1410336" y="1035470"/>
                </a:lnTo>
                <a:lnTo>
                  <a:pt x="1363597" y="1041267"/>
                </a:lnTo>
                <a:lnTo>
                  <a:pt x="1318906" y="1047702"/>
                </a:lnTo>
                <a:lnTo>
                  <a:pt x="1276111" y="1054706"/>
                </a:lnTo>
                <a:lnTo>
                  <a:pt x="1235059" y="1062213"/>
                </a:lnTo>
                <a:lnTo>
                  <a:pt x="1195600" y="1070154"/>
                </a:lnTo>
                <a:lnTo>
                  <a:pt x="1157582" y="1078462"/>
                </a:lnTo>
                <a:lnTo>
                  <a:pt x="1085261" y="1095905"/>
                </a:lnTo>
                <a:lnTo>
                  <a:pt x="1016883" y="1113999"/>
                </a:lnTo>
                <a:lnTo>
                  <a:pt x="951235" y="1132202"/>
                </a:lnTo>
                <a:lnTo>
                  <a:pt x="919055" y="1141174"/>
                </a:lnTo>
                <a:lnTo>
                  <a:pt x="855225" y="1158522"/>
                </a:lnTo>
                <a:lnTo>
                  <a:pt x="791092" y="1174622"/>
                </a:lnTo>
                <a:lnTo>
                  <a:pt x="725441" y="1188930"/>
                </a:lnTo>
                <a:lnTo>
                  <a:pt x="657059" y="1200904"/>
                </a:lnTo>
                <a:lnTo>
                  <a:pt x="584733" y="1210001"/>
                </a:lnTo>
                <a:lnTo>
                  <a:pt x="546712" y="1213301"/>
                </a:lnTo>
                <a:lnTo>
                  <a:pt x="507250" y="1215678"/>
                </a:lnTo>
                <a:lnTo>
                  <a:pt x="466195" y="1217064"/>
                </a:lnTo>
                <a:lnTo>
                  <a:pt x="423395" y="1217392"/>
                </a:lnTo>
                <a:lnTo>
                  <a:pt x="378700" y="1216594"/>
                </a:lnTo>
                <a:lnTo>
                  <a:pt x="331956" y="1214601"/>
                </a:lnTo>
                <a:lnTo>
                  <a:pt x="283014" y="1211346"/>
                </a:lnTo>
                <a:lnTo>
                  <a:pt x="231720" y="1206762"/>
                </a:lnTo>
                <a:lnTo>
                  <a:pt x="177923" y="1200779"/>
                </a:lnTo>
                <a:lnTo>
                  <a:pt x="121472" y="1193331"/>
                </a:lnTo>
                <a:lnTo>
                  <a:pt x="62215" y="1184350"/>
                </a:lnTo>
                <a:lnTo>
                  <a:pt x="0" y="1173767"/>
                </a:lnTo>
                <a:lnTo>
                  <a:pt x="0" y="207563"/>
                </a:lnTo>
                <a:close/>
              </a:path>
              <a:path w="2024379" h="1217930">
                <a:moveTo>
                  <a:pt x="143540" y="207563"/>
                </a:moveTo>
                <a:lnTo>
                  <a:pt x="143540" y="102511"/>
                </a:lnTo>
                <a:lnTo>
                  <a:pt x="1873899" y="102511"/>
                </a:lnTo>
                <a:lnTo>
                  <a:pt x="1873899" y="917912"/>
                </a:lnTo>
                <a:lnTo>
                  <a:pt x="1825582" y="918795"/>
                </a:lnTo>
                <a:lnTo>
                  <a:pt x="1783413" y="920736"/>
                </a:lnTo>
                <a:lnTo>
                  <a:pt x="1753577" y="922678"/>
                </a:lnTo>
                <a:lnTo>
                  <a:pt x="1742258" y="923560"/>
                </a:lnTo>
              </a:path>
              <a:path w="2024379" h="1217930">
                <a:moveTo>
                  <a:pt x="278461" y="102511"/>
                </a:moveTo>
                <a:lnTo>
                  <a:pt x="278461" y="0"/>
                </a:lnTo>
                <a:lnTo>
                  <a:pt x="2023811" y="0"/>
                </a:lnTo>
                <a:lnTo>
                  <a:pt x="2023811" y="812860"/>
                </a:lnTo>
                <a:lnTo>
                  <a:pt x="1968766" y="813522"/>
                </a:lnTo>
                <a:lnTo>
                  <a:pt x="1920747" y="814978"/>
                </a:lnTo>
                <a:lnTo>
                  <a:pt x="1886783" y="816434"/>
                </a:lnTo>
                <a:lnTo>
                  <a:pt x="1873899" y="817096"/>
                </a:lnTo>
              </a:path>
            </a:pathLst>
          </a:custGeom>
          <a:ln w="38099">
            <a:solidFill>
              <a:srgbClr val="595959"/>
            </a:solidFill>
          </a:ln>
        </p:spPr>
        <p:txBody>
          <a:bodyPr wrap="square" lIns="0" tIns="0" rIns="0" bIns="0" rtlCol="0"/>
          <a:lstStyle/>
          <a:p>
            <a:endParaRPr sz="2400"/>
          </a:p>
        </p:txBody>
      </p:sp>
      <p:sp>
        <p:nvSpPr>
          <p:cNvPr id="8" name="object 8"/>
          <p:cNvSpPr txBox="1"/>
          <p:nvPr/>
        </p:nvSpPr>
        <p:spPr>
          <a:xfrm>
            <a:off x="9382007" y="3323126"/>
            <a:ext cx="1363980" cy="595035"/>
          </a:xfrm>
          <a:prstGeom prst="rect">
            <a:avLst/>
          </a:prstGeom>
        </p:spPr>
        <p:txBody>
          <a:bodyPr vert="horz" wrap="square" lIns="0" tIns="30480" rIns="0" bIns="0" rtlCol="0">
            <a:spAutoFit/>
          </a:bodyPr>
          <a:lstStyle/>
          <a:p>
            <a:pPr marL="55879" marR="6773" indent="-39792">
              <a:lnSpc>
                <a:spcPts val="2200"/>
              </a:lnSpc>
              <a:spcBef>
                <a:spcPts val="240"/>
              </a:spcBef>
            </a:pPr>
            <a:r>
              <a:rPr sz="1867" spc="-7" dirty="0">
                <a:latin typeface="Arial MT"/>
                <a:cs typeface="Arial MT"/>
              </a:rPr>
              <a:t>Downstream  applications</a:t>
            </a:r>
            <a:endParaRPr sz="1867">
              <a:latin typeface="Arial MT"/>
              <a:cs typeface="Arial MT"/>
            </a:endParaRPr>
          </a:p>
        </p:txBody>
      </p:sp>
      <p:grpSp>
        <p:nvGrpSpPr>
          <p:cNvPr id="9" name="object 9"/>
          <p:cNvGrpSpPr/>
          <p:nvPr/>
        </p:nvGrpSpPr>
        <p:grpSpPr>
          <a:xfrm>
            <a:off x="3581321" y="2825223"/>
            <a:ext cx="472440" cy="312420"/>
            <a:chOff x="2685991" y="2118917"/>
            <a:chExt cx="354330" cy="234315"/>
          </a:xfrm>
        </p:grpSpPr>
        <p:sp>
          <p:nvSpPr>
            <p:cNvPr id="10" name="object 10"/>
            <p:cNvSpPr/>
            <p:nvPr/>
          </p:nvSpPr>
          <p:spPr>
            <a:xfrm>
              <a:off x="2705041" y="2137967"/>
              <a:ext cx="316230" cy="196215"/>
            </a:xfrm>
            <a:custGeom>
              <a:avLst/>
              <a:gdLst/>
              <a:ahLst/>
              <a:cxnLst/>
              <a:rect l="l" t="t" r="r" b="b"/>
              <a:pathLst>
                <a:path w="316230" h="196214">
                  <a:moveTo>
                    <a:pt x="212708" y="196175"/>
                  </a:moveTo>
                  <a:lnTo>
                    <a:pt x="226508" y="158375"/>
                  </a:lnTo>
                  <a:lnTo>
                    <a:pt x="0" y="75599"/>
                  </a:lnTo>
                  <a:lnTo>
                    <a:pt x="27599" y="0"/>
                  </a:lnTo>
                  <a:lnTo>
                    <a:pt x="254108" y="82775"/>
                  </a:lnTo>
                  <a:lnTo>
                    <a:pt x="267908" y="44975"/>
                  </a:lnTo>
                  <a:lnTo>
                    <a:pt x="315899" y="148199"/>
                  </a:lnTo>
                  <a:lnTo>
                    <a:pt x="212708" y="196175"/>
                  </a:lnTo>
                  <a:close/>
                </a:path>
              </a:pathLst>
            </a:custGeom>
            <a:solidFill>
              <a:srgbClr val="000000"/>
            </a:solidFill>
          </p:spPr>
          <p:txBody>
            <a:bodyPr wrap="square" lIns="0" tIns="0" rIns="0" bIns="0" rtlCol="0"/>
            <a:lstStyle/>
            <a:p>
              <a:endParaRPr sz="2400"/>
            </a:p>
          </p:txBody>
        </p:sp>
        <p:sp>
          <p:nvSpPr>
            <p:cNvPr id="11" name="object 11"/>
            <p:cNvSpPr/>
            <p:nvPr/>
          </p:nvSpPr>
          <p:spPr>
            <a:xfrm>
              <a:off x="2705041" y="2137967"/>
              <a:ext cx="316230" cy="196215"/>
            </a:xfrm>
            <a:custGeom>
              <a:avLst/>
              <a:gdLst/>
              <a:ahLst/>
              <a:cxnLst/>
              <a:rect l="l" t="t" r="r" b="b"/>
              <a:pathLst>
                <a:path w="316230" h="196214">
                  <a:moveTo>
                    <a:pt x="27599" y="0"/>
                  </a:moveTo>
                  <a:lnTo>
                    <a:pt x="254108" y="82775"/>
                  </a:lnTo>
                  <a:lnTo>
                    <a:pt x="267908" y="44975"/>
                  </a:lnTo>
                  <a:lnTo>
                    <a:pt x="315899" y="148199"/>
                  </a:lnTo>
                  <a:lnTo>
                    <a:pt x="212708" y="196175"/>
                  </a:lnTo>
                  <a:lnTo>
                    <a:pt x="226508" y="158375"/>
                  </a:lnTo>
                  <a:lnTo>
                    <a:pt x="0" y="75599"/>
                  </a:lnTo>
                  <a:lnTo>
                    <a:pt x="27599" y="0"/>
                  </a:lnTo>
                  <a:close/>
                </a:path>
              </a:pathLst>
            </a:custGeom>
            <a:ln w="38099">
              <a:solidFill>
                <a:srgbClr val="000000"/>
              </a:solidFill>
            </a:ln>
          </p:spPr>
          <p:txBody>
            <a:bodyPr wrap="square" lIns="0" tIns="0" rIns="0" bIns="0" rtlCol="0"/>
            <a:lstStyle/>
            <a:p>
              <a:endParaRPr sz="2400"/>
            </a:p>
          </p:txBody>
        </p:sp>
      </p:grpSp>
      <p:grpSp>
        <p:nvGrpSpPr>
          <p:cNvPr id="12" name="object 12"/>
          <p:cNvGrpSpPr/>
          <p:nvPr/>
        </p:nvGrpSpPr>
        <p:grpSpPr>
          <a:xfrm>
            <a:off x="7922899" y="3557899"/>
            <a:ext cx="480060" cy="265853"/>
            <a:chOff x="5942174" y="2668424"/>
            <a:chExt cx="360045" cy="199390"/>
          </a:xfrm>
        </p:grpSpPr>
        <p:sp>
          <p:nvSpPr>
            <p:cNvPr id="13" name="object 13"/>
            <p:cNvSpPr/>
            <p:nvPr/>
          </p:nvSpPr>
          <p:spPr>
            <a:xfrm>
              <a:off x="5961224" y="2687474"/>
              <a:ext cx="321945" cy="161290"/>
            </a:xfrm>
            <a:custGeom>
              <a:avLst/>
              <a:gdLst/>
              <a:ahLst/>
              <a:cxnLst/>
              <a:rect l="l" t="t" r="r" b="b"/>
              <a:pathLst>
                <a:path w="321945" h="161289">
                  <a:moveTo>
                    <a:pt x="241199" y="160799"/>
                  </a:moveTo>
                  <a:lnTo>
                    <a:pt x="241199" y="120599"/>
                  </a:lnTo>
                  <a:lnTo>
                    <a:pt x="0" y="120599"/>
                  </a:lnTo>
                  <a:lnTo>
                    <a:pt x="0" y="40199"/>
                  </a:lnTo>
                  <a:lnTo>
                    <a:pt x="241199" y="40199"/>
                  </a:lnTo>
                  <a:lnTo>
                    <a:pt x="241199" y="0"/>
                  </a:lnTo>
                  <a:lnTo>
                    <a:pt x="321599" y="80399"/>
                  </a:lnTo>
                  <a:lnTo>
                    <a:pt x="241199" y="160799"/>
                  </a:lnTo>
                  <a:close/>
                </a:path>
              </a:pathLst>
            </a:custGeom>
            <a:solidFill>
              <a:srgbClr val="000000"/>
            </a:solidFill>
          </p:spPr>
          <p:txBody>
            <a:bodyPr wrap="square" lIns="0" tIns="0" rIns="0" bIns="0" rtlCol="0"/>
            <a:lstStyle/>
            <a:p>
              <a:endParaRPr sz="2400"/>
            </a:p>
          </p:txBody>
        </p:sp>
        <p:sp>
          <p:nvSpPr>
            <p:cNvPr id="14" name="object 14"/>
            <p:cNvSpPr/>
            <p:nvPr/>
          </p:nvSpPr>
          <p:spPr>
            <a:xfrm>
              <a:off x="5961224" y="2687474"/>
              <a:ext cx="321945" cy="161290"/>
            </a:xfrm>
            <a:custGeom>
              <a:avLst/>
              <a:gdLst/>
              <a:ahLst/>
              <a:cxnLst/>
              <a:rect l="l" t="t" r="r" b="b"/>
              <a:pathLst>
                <a:path w="321945" h="161289">
                  <a:moveTo>
                    <a:pt x="0" y="40199"/>
                  </a:moveTo>
                  <a:lnTo>
                    <a:pt x="241199" y="40199"/>
                  </a:lnTo>
                  <a:lnTo>
                    <a:pt x="241199" y="0"/>
                  </a:lnTo>
                  <a:lnTo>
                    <a:pt x="321599" y="80399"/>
                  </a:lnTo>
                  <a:lnTo>
                    <a:pt x="241199" y="160799"/>
                  </a:lnTo>
                  <a:lnTo>
                    <a:pt x="241199" y="120599"/>
                  </a:lnTo>
                  <a:lnTo>
                    <a:pt x="0" y="120599"/>
                  </a:lnTo>
                  <a:lnTo>
                    <a:pt x="0" y="40199"/>
                  </a:lnTo>
                  <a:close/>
                </a:path>
              </a:pathLst>
            </a:custGeom>
            <a:ln w="38099">
              <a:solidFill>
                <a:srgbClr val="000000"/>
              </a:solidFill>
            </a:ln>
          </p:spPr>
          <p:txBody>
            <a:bodyPr wrap="square" lIns="0" tIns="0" rIns="0" bIns="0" rtlCol="0"/>
            <a:lstStyle/>
            <a:p>
              <a:endParaRPr sz="2400"/>
            </a:p>
          </p:txBody>
        </p:sp>
      </p:grpSp>
      <p:sp>
        <p:nvSpPr>
          <p:cNvPr id="15" name="object 15"/>
          <p:cNvSpPr/>
          <p:nvPr/>
        </p:nvSpPr>
        <p:spPr>
          <a:xfrm>
            <a:off x="762601" y="3859901"/>
            <a:ext cx="2171700" cy="1722967"/>
          </a:xfrm>
          <a:custGeom>
            <a:avLst/>
            <a:gdLst/>
            <a:ahLst/>
            <a:cxnLst/>
            <a:rect l="l" t="t" r="r" b="b"/>
            <a:pathLst>
              <a:path w="1628775" h="1292225">
                <a:moveTo>
                  <a:pt x="1628324" y="215329"/>
                </a:moveTo>
                <a:lnTo>
                  <a:pt x="1625336" y="233908"/>
                </a:lnTo>
                <a:lnTo>
                  <a:pt x="1616534" y="252049"/>
                </a:lnTo>
                <a:lnTo>
                  <a:pt x="1582464" y="286755"/>
                </a:lnTo>
                <a:lnTo>
                  <a:pt x="1528072" y="318929"/>
                </a:lnTo>
                <a:lnTo>
                  <a:pt x="1455311" y="348056"/>
                </a:lnTo>
                <a:lnTo>
                  <a:pt x="1412653" y="361314"/>
                </a:lnTo>
                <a:lnTo>
                  <a:pt x="1366137" y="373617"/>
                </a:lnTo>
                <a:lnTo>
                  <a:pt x="1316006" y="384899"/>
                </a:lnTo>
                <a:lnTo>
                  <a:pt x="1262504" y="395096"/>
                </a:lnTo>
                <a:lnTo>
                  <a:pt x="1205878" y="404143"/>
                </a:lnTo>
                <a:lnTo>
                  <a:pt x="1146369" y="411975"/>
                </a:lnTo>
                <a:lnTo>
                  <a:pt x="1084224" y="418529"/>
                </a:lnTo>
                <a:lnTo>
                  <a:pt x="1019687" y="423738"/>
                </a:lnTo>
                <a:lnTo>
                  <a:pt x="953001" y="427539"/>
                </a:lnTo>
                <a:lnTo>
                  <a:pt x="884411" y="429867"/>
                </a:lnTo>
                <a:lnTo>
                  <a:pt x="814162" y="430658"/>
                </a:lnTo>
                <a:lnTo>
                  <a:pt x="743913" y="429867"/>
                </a:lnTo>
                <a:lnTo>
                  <a:pt x="675323" y="427539"/>
                </a:lnTo>
                <a:lnTo>
                  <a:pt x="608637" y="423738"/>
                </a:lnTo>
                <a:lnTo>
                  <a:pt x="544100" y="418529"/>
                </a:lnTo>
                <a:lnTo>
                  <a:pt x="481955" y="411975"/>
                </a:lnTo>
                <a:lnTo>
                  <a:pt x="422446" y="404143"/>
                </a:lnTo>
                <a:lnTo>
                  <a:pt x="365820" y="395096"/>
                </a:lnTo>
                <a:lnTo>
                  <a:pt x="312319" y="384899"/>
                </a:lnTo>
                <a:lnTo>
                  <a:pt x="262188" y="373617"/>
                </a:lnTo>
                <a:lnTo>
                  <a:pt x="215671" y="361314"/>
                </a:lnTo>
                <a:lnTo>
                  <a:pt x="173013" y="348056"/>
                </a:lnTo>
                <a:lnTo>
                  <a:pt x="134459" y="333906"/>
                </a:lnTo>
                <a:lnTo>
                  <a:pt x="70638" y="303191"/>
                </a:lnTo>
                <a:lnTo>
                  <a:pt x="26162" y="269686"/>
                </a:lnTo>
                <a:lnTo>
                  <a:pt x="2988" y="233908"/>
                </a:lnTo>
                <a:lnTo>
                  <a:pt x="0" y="215329"/>
                </a:lnTo>
              </a:path>
              <a:path w="1628775" h="1292225">
                <a:moveTo>
                  <a:pt x="0" y="215329"/>
                </a:moveTo>
                <a:lnTo>
                  <a:pt x="2988" y="196749"/>
                </a:lnTo>
                <a:lnTo>
                  <a:pt x="11790" y="178609"/>
                </a:lnTo>
                <a:lnTo>
                  <a:pt x="45860" y="143903"/>
                </a:lnTo>
                <a:lnTo>
                  <a:pt x="100253" y="111728"/>
                </a:lnTo>
                <a:lnTo>
                  <a:pt x="173013" y="82601"/>
                </a:lnTo>
                <a:lnTo>
                  <a:pt x="215671" y="69343"/>
                </a:lnTo>
                <a:lnTo>
                  <a:pt x="262188" y="57040"/>
                </a:lnTo>
                <a:lnTo>
                  <a:pt x="312319" y="45758"/>
                </a:lnTo>
                <a:lnTo>
                  <a:pt x="365820" y="35561"/>
                </a:lnTo>
                <a:lnTo>
                  <a:pt x="422446" y="26514"/>
                </a:lnTo>
                <a:lnTo>
                  <a:pt x="481955" y="18682"/>
                </a:lnTo>
                <a:lnTo>
                  <a:pt x="544100" y="12129"/>
                </a:lnTo>
                <a:lnTo>
                  <a:pt x="608637" y="6919"/>
                </a:lnTo>
                <a:lnTo>
                  <a:pt x="675323" y="3118"/>
                </a:lnTo>
                <a:lnTo>
                  <a:pt x="743913" y="790"/>
                </a:lnTo>
                <a:lnTo>
                  <a:pt x="814162" y="0"/>
                </a:lnTo>
                <a:lnTo>
                  <a:pt x="884411" y="790"/>
                </a:lnTo>
                <a:lnTo>
                  <a:pt x="953001" y="3118"/>
                </a:lnTo>
                <a:lnTo>
                  <a:pt x="1019687" y="6919"/>
                </a:lnTo>
                <a:lnTo>
                  <a:pt x="1084224" y="12129"/>
                </a:lnTo>
                <a:lnTo>
                  <a:pt x="1146369" y="18682"/>
                </a:lnTo>
                <a:lnTo>
                  <a:pt x="1205878" y="26514"/>
                </a:lnTo>
                <a:lnTo>
                  <a:pt x="1262504" y="35561"/>
                </a:lnTo>
                <a:lnTo>
                  <a:pt x="1316006" y="45758"/>
                </a:lnTo>
                <a:lnTo>
                  <a:pt x="1366137" y="57040"/>
                </a:lnTo>
                <a:lnTo>
                  <a:pt x="1412653" y="69343"/>
                </a:lnTo>
                <a:lnTo>
                  <a:pt x="1455311" y="82601"/>
                </a:lnTo>
                <a:lnTo>
                  <a:pt x="1493865" y="96751"/>
                </a:lnTo>
                <a:lnTo>
                  <a:pt x="1557686" y="127467"/>
                </a:lnTo>
                <a:lnTo>
                  <a:pt x="1602162" y="160972"/>
                </a:lnTo>
                <a:lnTo>
                  <a:pt x="1625336" y="196749"/>
                </a:lnTo>
                <a:lnTo>
                  <a:pt x="1628324" y="215329"/>
                </a:lnTo>
                <a:lnTo>
                  <a:pt x="1628324" y="1076645"/>
                </a:lnTo>
                <a:lnTo>
                  <a:pt x="1616534" y="1113365"/>
                </a:lnTo>
                <a:lnTo>
                  <a:pt x="1582464" y="1148071"/>
                </a:lnTo>
                <a:lnTo>
                  <a:pt x="1528072" y="1180246"/>
                </a:lnTo>
                <a:lnTo>
                  <a:pt x="1455311" y="1209373"/>
                </a:lnTo>
                <a:lnTo>
                  <a:pt x="1412653" y="1222631"/>
                </a:lnTo>
                <a:lnTo>
                  <a:pt x="1366137" y="1234934"/>
                </a:lnTo>
                <a:lnTo>
                  <a:pt x="1316006" y="1246216"/>
                </a:lnTo>
                <a:lnTo>
                  <a:pt x="1262504" y="1256413"/>
                </a:lnTo>
                <a:lnTo>
                  <a:pt x="1205878" y="1265460"/>
                </a:lnTo>
                <a:lnTo>
                  <a:pt x="1146369" y="1273292"/>
                </a:lnTo>
                <a:lnTo>
                  <a:pt x="1084224" y="1279845"/>
                </a:lnTo>
                <a:lnTo>
                  <a:pt x="1019687" y="1285055"/>
                </a:lnTo>
                <a:lnTo>
                  <a:pt x="953001" y="1288856"/>
                </a:lnTo>
                <a:lnTo>
                  <a:pt x="884411" y="1291184"/>
                </a:lnTo>
                <a:lnTo>
                  <a:pt x="814162" y="1291974"/>
                </a:lnTo>
                <a:lnTo>
                  <a:pt x="743913" y="1291184"/>
                </a:lnTo>
                <a:lnTo>
                  <a:pt x="675323" y="1288856"/>
                </a:lnTo>
                <a:lnTo>
                  <a:pt x="608637" y="1285055"/>
                </a:lnTo>
                <a:lnTo>
                  <a:pt x="544100" y="1279845"/>
                </a:lnTo>
                <a:lnTo>
                  <a:pt x="481955" y="1273292"/>
                </a:lnTo>
                <a:lnTo>
                  <a:pt x="422446" y="1265460"/>
                </a:lnTo>
                <a:lnTo>
                  <a:pt x="365820" y="1256413"/>
                </a:lnTo>
                <a:lnTo>
                  <a:pt x="312319" y="1246216"/>
                </a:lnTo>
                <a:lnTo>
                  <a:pt x="262188" y="1234934"/>
                </a:lnTo>
                <a:lnTo>
                  <a:pt x="215671" y="1222631"/>
                </a:lnTo>
                <a:lnTo>
                  <a:pt x="173013" y="1209373"/>
                </a:lnTo>
                <a:lnTo>
                  <a:pt x="134459" y="1195223"/>
                </a:lnTo>
                <a:lnTo>
                  <a:pt x="70638" y="1164507"/>
                </a:lnTo>
                <a:lnTo>
                  <a:pt x="26162" y="1131002"/>
                </a:lnTo>
                <a:lnTo>
                  <a:pt x="2988" y="1095225"/>
                </a:lnTo>
                <a:lnTo>
                  <a:pt x="0" y="1076645"/>
                </a:lnTo>
                <a:lnTo>
                  <a:pt x="0" y="215329"/>
                </a:lnTo>
                <a:close/>
              </a:path>
            </a:pathLst>
          </a:custGeom>
          <a:ln w="38099">
            <a:solidFill>
              <a:srgbClr val="595959"/>
            </a:solidFill>
          </a:ln>
        </p:spPr>
        <p:txBody>
          <a:bodyPr wrap="square" lIns="0" tIns="0" rIns="0" bIns="0" rtlCol="0"/>
          <a:lstStyle/>
          <a:p>
            <a:endParaRPr sz="2400"/>
          </a:p>
        </p:txBody>
      </p:sp>
      <p:sp>
        <p:nvSpPr>
          <p:cNvPr id="16" name="object 16"/>
          <p:cNvSpPr txBox="1"/>
          <p:nvPr/>
        </p:nvSpPr>
        <p:spPr>
          <a:xfrm>
            <a:off x="1034225" y="4558954"/>
            <a:ext cx="1628140" cy="595035"/>
          </a:xfrm>
          <a:prstGeom prst="rect">
            <a:avLst/>
          </a:prstGeom>
        </p:spPr>
        <p:txBody>
          <a:bodyPr vert="horz" wrap="square" lIns="0" tIns="30480" rIns="0" bIns="0" rtlCol="0">
            <a:spAutoFit/>
          </a:bodyPr>
          <a:lstStyle/>
          <a:p>
            <a:pPr marL="121917" marR="6773" indent="-105831">
              <a:lnSpc>
                <a:spcPts val="2200"/>
              </a:lnSpc>
              <a:spcBef>
                <a:spcPts val="240"/>
              </a:spcBef>
            </a:pPr>
            <a:r>
              <a:rPr sz="1867" spc="-7" dirty="0">
                <a:latin typeface="Arial MT"/>
                <a:cs typeface="Arial MT"/>
              </a:rPr>
              <a:t>Unlabeled</a:t>
            </a:r>
            <a:r>
              <a:rPr sz="1867" spc="-113" dirty="0">
                <a:latin typeface="Arial MT"/>
                <a:cs typeface="Arial MT"/>
              </a:rPr>
              <a:t> </a:t>
            </a:r>
            <a:r>
              <a:rPr sz="1867" spc="-7" dirty="0">
                <a:latin typeface="Arial MT"/>
                <a:cs typeface="Arial MT"/>
              </a:rPr>
              <a:t>data </a:t>
            </a:r>
            <a:r>
              <a:rPr sz="1867" spc="-500" dirty="0">
                <a:latin typeface="Arial MT"/>
                <a:cs typeface="Arial MT"/>
              </a:rPr>
              <a:t> </a:t>
            </a:r>
            <a:r>
              <a:rPr sz="1867" dirty="0">
                <a:latin typeface="Arial MT"/>
                <a:cs typeface="Arial MT"/>
              </a:rPr>
              <a:t>(e.g.</a:t>
            </a:r>
            <a:r>
              <a:rPr sz="1867" spc="-60" dirty="0">
                <a:latin typeface="Arial MT"/>
                <a:cs typeface="Arial MT"/>
              </a:rPr>
              <a:t> </a:t>
            </a:r>
            <a:r>
              <a:rPr sz="1867" spc="-7" dirty="0">
                <a:latin typeface="Arial MT"/>
                <a:cs typeface="Arial MT"/>
              </a:rPr>
              <a:t>images)</a:t>
            </a:r>
            <a:endParaRPr sz="1867">
              <a:latin typeface="Arial MT"/>
              <a:cs typeface="Arial MT"/>
            </a:endParaRPr>
          </a:p>
        </p:txBody>
      </p:sp>
      <p:sp>
        <p:nvSpPr>
          <p:cNvPr id="17" name="object 17"/>
          <p:cNvSpPr txBox="1"/>
          <p:nvPr/>
        </p:nvSpPr>
        <p:spPr>
          <a:xfrm>
            <a:off x="7770099" y="3091317"/>
            <a:ext cx="907627" cy="304421"/>
          </a:xfrm>
          <a:prstGeom prst="rect">
            <a:avLst/>
          </a:prstGeom>
        </p:spPr>
        <p:txBody>
          <a:bodyPr vert="horz" wrap="square" lIns="0" tIns="16933" rIns="0" bIns="0" rtlCol="0">
            <a:spAutoFit/>
          </a:bodyPr>
          <a:lstStyle/>
          <a:p>
            <a:pPr marL="16933">
              <a:spcBef>
                <a:spcPts val="133"/>
              </a:spcBef>
            </a:pPr>
            <a:r>
              <a:rPr sz="1867" spc="-73" dirty="0">
                <a:latin typeface="Arial MT"/>
                <a:cs typeface="Arial MT"/>
              </a:rPr>
              <a:t>T</a:t>
            </a:r>
            <a:r>
              <a:rPr sz="1867" dirty="0">
                <a:latin typeface="Arial MT"/>
                <a:cs typeface="Arial MT"/>
              </a:rPr>
              <a:t>ransfer</a:t>
            </a:r>
            <a:endParaRPr sz="1867">
              <a:latin typeface="Arial MT"/>
              <a:cs typeface="Arial MT"/>
            </a:endParaRPr>
          </a:p>
        </p:txBody>
      </p:sp>
      <p:grpSp>
        <p:nvGrpSpPr>
          <p:cNvPr id="18" name="object 18"/>
          <p:cNvGrpSpPr/>
          <p:nvPr/>
        </p:nvGrpSpPr>
        <p:grpSpPr>
          <a:xfrm>
            <a:off x="3580818" y="4297110"/>
            <a:ext cx="474980" cy="306493"/>
            <a:chOff x="2685613" y="3222832"/>
            <a:chExt cx="356235" cy="229870"/>
          </a:xfrm>
        </p:grpSpPr>
        <p:sp>
          <p:nvSpPr>
            <p:cNvPr id="19" name="object 19"/>
            <p:cNvSpPr/>
            <p:nvPr/>
          </p:nvSpPr>
          <p:spPr>
            <a:xfrm>
              <a:off x="2704663" y="3241882"/>
              <a:ext cx="318135" cy="191770"/>
            </a:xfrm>
            <a:custGeom>
              <a:avLst/>
              <a:gdLst/>
              <a:ahLst/>
              <a:cxnLst/>
              <a:rect l="l" t="t" r="r" b="b"/>
              <a:pathLst>
                <a:path w="318135" h="191770">
                  <a:moveTo>
                    <a:pt x="25349" y="191250"/>
                  </a:moveTo>
                  <a:lnTo>
                    <a:pt x="0" y="114900"/>
                  </a:lnTo>
                  <a:lnTo>
                    <a:pt x="228824" y="38175"/>
                  </a:lnTo>
                  <a:lnTo>
                    <a:pt x="216149" y="0"/>
                  </a:lnTo>
                  <a:lnTo>
                    <a:pt x="317774" y="50775"/>
                  </a:lnTo>
                  <a:lnTo>
                    <a:pt x="266849" y="152700"/>
                  </a:lnTo>
                  <a:lnTo>
                    <a:pt x="254174" y="114525"/>
                  </a:lnTo>
                  <a:lnTo>
                    <a:pt x="25349" y="191250"/>
                  </a:lnTo>
                  <a:close/>
                </a:path>
              </a:pathLst>
            </a:custGeom>
            <a:solidFill>
              <a:srgbClr val="000000"/>
            </a:solidFill>
          </p:spPr>
          <p:txBody>
            <a:bodyPr wrap="square" lIns="0" tIns="0" rIns="0" bIns="0" rtlCol="0"/>
            <a:lstStyle/>
            <a:p>
              <a:endParaRPr sz="2400"/>
            </a:p>
          </p:txBody>
        </p:sp>
        <p:sp>
          <p:nvSpPr>
            <p:cNvPr id="20" name="object 20"/>
            <p:cNvSpPr/>
            <p:nvPr/>
          </p:nvSpPr>
          <p:spPr>
            <a:xfrm>
              <a:off x="2704663" y="3241882"/>
              <a:ext cx="318135" cy="191770"/>
            </a:xfrm>
            <a:custGeom>
              <a:avLst/>
              <a:gdLst/>
              <a:ahLst/>
              <a:cxnLst/>
              <a:rect l="l" t="t" r="r" b="b"/>
              <a:pathLst>
                <a:path w="318135" h="191770">
                  <a:moveTo>
                    <a:pt x="0" y="114900"/>
                  </a:moveTo>
                  <a:lnTo>
                    <a:pt x="228824" y="38175"/>
                  </a:lnTo>
                  <a:lnTo>
                    <a:pt x="216149" y="0"/>
                  </a:lnTo>
                  <a:lnTo>
                    <a:pt x="317774" y="50775"/>
                  </a:lnTo>
                  <a:lnTo>
                    <a:pt x="266849" y="152700"/>
                  </a:lnTo>
                  <a:lnTo>
                    <a:pt x="254174" y="114525"/>
                  </a:lnTo>
                  <a:lnTo>
                    <a:pt x="25349" y="191250"/>
                  </a:lnTo>
                  <a:lnTo>
                    <a:pt x="0" y="114900"/>
                  </a:lnTo>
                  <a:close/>
                </a:path>
              </a:pathLst>
            </a:custGeom>
            <a:ln w="38099">
              <a:solidFill>
                <a:srgbClr val="000000"/>
              </a:solidFill>
            </a:ln>
          </p:spPr>
          <p:txBody>
            <a:bodyPr wrap="square" lIns="0" tIns="0" rIns="0" bIns="0" rtlCol="0"/>
            <a:lstStyle/>
            <a:p>
              <a:endParaRPr sz="2400"/>
            </a:p>
          </p:txBody>
        </p:sp>
      </p:grpSp>
      <p:sp>
        <p:nvSpPr>
          <p:cNvPr id="21" name="object 21"/>
          <p:cNvSpPr txBox="1"/>
          <p:nvPr/>
        </p:nvSpPr>
        <p:spPr>
          <a:xfrm>
            <a:off x="1707303" y="5853042"/>
            <a:ext cx="8777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“Self-supervised</a:t>
            </a:r>
            <a:r>
              <a:rPr sz="1867" spc="-20" dirty="0">
                <a:latin typeface="Arial MT"/>
                <a:cs typeface="Arial MT"/>
              </a:rPr>
              <a:t> </a:t>
            </a:r>
            <a:r>
              <a:rPr sz="1867" spc="-7" dirty="0">
                <a:latin typeface="Arial MT"/>
                <a:cs typeface="Arial MT"/>
              </a:rPr>
              <a:t>learning”</a:t>
            </a:r>
            <a:r>
              <a:rPr sz="1867" spc="-20" dirty="0">
                <a:latin typeface="Arial MT"/>
                <a:cs typeface="Arial MT"/>
              </a:rPr>
              <a:t> </a:t>
            </a:r>
            <a:r>
              <a:rPr sz="1867" spc="-7" dirty="0">
                <a:latin typeface="Arial MT"/>
                <a:cs typeface="Arial MT"/>
              </a:rPr>
              <a:t>is</a:t>
            </a:r>
            <a:r>
              <a:rPr sz="1867" spc="-20" dirty="0">
                <a:latin typeface="Arial MT"/>
                <a:cs typeface="Arial MT"/>
              </a:rPr>
              <a:t> </a:t>
            </a:r>
            <a:r>
              <a:rPr sz="1867" dirty="0">
                <a:latin typeface="Arial MT"/>
                <a:cs typeface="Arial MT"/>
              </a:rPr>
              <a:t>“supervised</a:t>
            </a:r>
            <a:r>
              <a:rPr sz="1867" spc="-13" dirty="0">
                <a:latin typeface="Arial MT"/>
                <a:cs typeface="Arial MT"/>
              </a:rPr>
              <a:t> </a:t>
            </a:r>
            <a:r>
              <a:rPr sz="1867" spc="-7" dirty="0">
                <a:latin typeface="Arial MT"/>
                <a:cs typeface="Arial MT"/>
              </a:rPr>
              <a:t>learning”</a:t>
            </a:r>
            <a:r>
              <a:rPr sz="1867" spc="-20" dirty="0">
                <a:latin typeface="Arial MT"/>
                <a:cs typeface="Arial MT"/>
              </a:rPr>
              <a:t> </a:t>
            </a:r>
            <a:r>
              <a:rPr sz="1867" spc="-7" dirty="0">
                <a:latin typeface="Arial MT"/>
                <a:cs typeface="Arial MT"/>
              </a:rPr>
              <a:t>without</a:t>
            </a:r>
            <a:r>
              <a:rPr sz="1867" spc="-20" dirty="0">
                <a:latin typeface="Arial MT"/>
                <a:cs typeface="Arial MT"/>
              </a:rPr>
              <a:t> </a:t>
            </a:r>
            <a:r>
              <a:rPr sz="1867" dirty="0">
                <a:latin typeface="Arial MT"/>
                <a:cs typeface="Arial MT"/>
              </a:rPr>
              <a:t>specific</a:t>
            </a:r>
            <a:r>
              <a:rPr sz="1867" spc="-13" dirty="0">
                <a:latin typeface="Arial MT"/>
                <a:cs typeface="Arial MT"/>
              </a:rPr>
              <a:t> </a:t>
            </a:r>
            <a:r>
              <a:rPr sz="1867" spc="-7" dirty="0">
                <a:latin typeface="Arial MT"/>
                <a:cs typeface="Arial MT"/>
              </a:rPr>
              <a:t>task</a:t>
            </a:r>
            <a:r>
              <a:rPr sz="1867" spc="-20" dirty="0">
                <a:latin typeface="Arial MT"/>
                <a:cs typeface="Arial MT"/>
              </a:rPr>
              <a:t> </a:t>
            </a:r>
            <a:r>
              <a:rPr sz="1867" spc="-7" dirty="0">
                <a:latin typeface="Arial MT"/>
                <a:cs typeface="Arial MT"/>
              </a:rPr>
              <a:t>annotations.</a:t>
            </a:r>
            <a:endParaRPr sz="1867">
              <a:latin typeface="Arial MT"/>
              <a:cs typeface="Arial MT"/>
            </a:endParaRPr>
          </a:p>
        </p:txBody>
      </p:sp>
      <p:sp>
        <p:nvSpPr>
          <p:cNvPr id="22" name="object 22"/>
          <p:cNvSpPr txBox="1"/>
          <p:nvPr/>
        </p:nvSpPr>
        <p:spPr>
          <a:xfrm rot="1140000">
            <a:off x="3453373" y="2234642"/>
            <a:ext cx="1174788" cy="243656"/>
          </a:xfrm>
          <a:prstGeom prst="rect">
            <a:avLst/>
          </a:prstGeom>
        </p:spPr>
        <p:txBody>
          <a:bodyPr vert="horz" wrap="square" lIns="0" tIns="0" rIns="0" bIns="0" rtlCol="0">
            <a:spAutoFit/>
          </a:bodyPr>
          <a:lstStyle/>
          <a:p>
            <a:pPr>
              <a:lnSpc>
                <a:spcPts val="1867"/>
              </a:lnSpc>
            </a:pPr>
            <a:r>
              <a:rPr sz="1867" dirty="0">
                <a:latin typeface="Arial MT"/>
                <a:cs typeface="Arial MT"/>
              </a:rPr>
              <a:t>supervised</a:t>
            </a:r>
            <a:endParaRPr sz="1867">
              <a:latin typeface="Arial MT"/>
              <a:cs typeface="Arial MT"/>
            </a:endParaRPr>
          </a:p>
        </p:txBody>
      </p:sp>
      <p:sp>
        <p:nvSpPr>
          <p:cNvPr id="23" name="object 23"/>
          <p:cNvSpPr txBox="1"/>
          <p:nvPr/>
        </p:nvSpPr>
        <p:spPr>
          <a:xfrm rot="1140000">
            <a:off x="3503942" y="2502126"/>
            <a:ext cx="880044" cy="243656"/>
          </a:xfrm>
          <a:prstGeom prst="rect">
            <a:avLst/>
          </a:prstGeom>
        </p:spPr>
        <p:txBody>
          <a:bodyPr vert="horz" wrap="square" lIns="0" tIns="0" rIns="0" bIns="0" rtlCol="0">
            <a:spAutoFit/>
          </a:bodyPr>
          <a:lstStyle/>
          <a:p>
            <a:pPr>
              <a:lnSpc>
                <a:spcPts val="1867"/>
              </a:lnSpc>
            </a:pPr>
            <a:r>
              <a:rPr sz="1867" spc="-7" dirty="0">
                <a:latin typeface="Arial MT"/>
                <a:cs typeface="Arial MT"/>
              </a:rPr>
              <a:t>learning</a:t>
            </a:r>
            <a:endParaRPr sz="1867">
              <a:latin typeface="Arial MT"/>
              <a:cs typeface="Arial MT"/>
            </a:endParaRPr>
          </a:p>
        </p:txBody>
      </p:sp>
      <p:sp>
        <p:nvSpPr>
          <p:cNvPr id="24" name="object 24"/>
          <p:cNvSpPr txBox="1"/>
          <p:nvPr/>
        </p:nvSpPr>
        <p:spPr>
          <a:xfrm rot="20400000">
            <a:off x="3130067" y="4612242"/>
            <a:ext cx="1614315" cy="243656"/>
          </a:xfrm>
          <a:prstGeom prst="rect">
            <a:avLst/>
          </a:prstGeom>
        </p:spPr>
        <p:txBody>
          <a:bodyPr vert="horz" wrap="square" lIns="0" tIns="0" rIns="0" bIns="0" rtlCol="0">
            <a:spAutoFit/>
          </a:bodyPr>
          <a:lstStyle/>
          <a:p>
            <a:pPr>
              <a:lnSpc>
                <a:spcPts val="1867"/>
              </a:lnSpc>
            </a:pPr>
            <a:r>
              <a:rPr sz="1867" dirty="0">
                <a:latin typeface="Arial MT"/>
                <a:cs typeface="Arial MT"/>
              </a:rPr>
              <a:t>self-supervised</a:t>
            </a:r>
            <a:endParaRPr sz="1867">
              <a:latin typeface="Arial MT"/>
              <a:cs typeface="Arial MT"/>
            </a:endParaRPr>
          </a:p>
        </p:txBody>
      </p:sp>
      <p:sp>
        <p:nvSpPr>
          <p:cNvPr id="25" name="object 25"/>
          <p:cNvSpPr txBox="1"/>
          <p:nvPr/>
        </p:nvSpPr>
        <p:spPr>
          <a:xfrm rot="20400000">
            <a:off x="3596982" y="4878972"/>
            <a:ext cx="878413" cy="243656"/>
          </a:xfrm>
          <a:prstGeom prst="rect">
            <a:avLst/>
          </a:prstGeom>
        </p:spPr>
        <p:txBody>
          <a:bodyPr vert="horz" wrap="square" lIns="0" tIns="0" rIns="0" bIns="0" rtlCol="0">
            <a:spAutoFit/>
          </a:bodyPr>
          <a:lstStyle/>
          <a:p>
            <a:pPr>
              <a:lnSpc>
                <a:spcPts val="1867"/>
              </a:lnSpc>
            </a:pPr>
            <a:r>
              <a:rPr sz="1867" spc="-7" dirty="0">
                <a:latin typeface="Arial MT"/>
                <a:cs typeface="Arial MT"/>
              </a:rPr>
              <a:t>learning</a:t>
            </a:r>
            <a:endParaRPr sz="1867">
              <a:latin typeface="Arial MT"/>
              <a:cs typeface="Arial MT"/>
            </a:endParaRPr>
          </a:p>
        </p:txBody>
      </p:sp>
    </p:spTree>
    <p:extLst>
      <p:ext uri="{BB962C8B-B14F-4D97-AF65-F5344CB8AC3E}">
        <p14:creationId xmlns:p14="http://schemas.microsoft.com/office/powerpoint/2010/main" val="1614794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DC764-D9C4-5DD5-CFBE-2BCD1C8607EE}"/>
              </a:ext>
            </a:extLst>
          </p:cNvPr>
          <p:cNvSpPr>
            <a:spLocks noGrp="1"/>
          </p:cNvSpPr>
          <p:nvPr>
            <p:ph type="ctrTitle"/>
          </p:nvPr>
        </p:nvSpPr>
        <p:spPr/>
        <p:txBody>
          <a:bodyPr/>
          <a:lstStyle/>
          <a:p>
            <a:r>
              <a:rPr lang="en-US" dirty="0"/>
              <a:t>III Pre-Text Tasks</a:t>
            </a:r>
          </a:p>
        </p:txBody>
      </p:sp>
    </p:spTree>
    <p:extLst>
      <p:ext uri="{BB962C8B-B14F-4D97-AF65-F5344CB8AC3E}">
        <p14:creationId xmlns:p14="http://schemas.microsoft.com/office/powerpoint/2010/main" val="656449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53" dirty="0"/>
              <a:t> </a:t>
            </a:r>
            <a:r>
              <a:rPr spc="-7" dirty="0"/>
              <a:t>task:</a:t>
            </a:r>
            <a:r>
              <a:rPr spc="-47" dirty="0"/>
              <a:t> </a:t>
            </a:r>
            <a:r>
              <a:rPr spc="-7" dirty="0"/>
              <a:t>predict</a:t>
            </a:r>
            <a:r>
              <a:rPr spc="-40" dirty="0"/>
              <a:t> </a:t>
            </a:r>
            <a:r>
              <a:rPr dirty="0"/>
              <a:t>rotations</a:t>
            </a:r>
          </a:p>
        </p:txBody>
      </p:sp>
      <p:sp>
        <p:nvSpPr>
          <p:cNvPr id="6" name="object 6"/>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8" name="object 8"/>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sp>
        <p:nvSpPr>
          <p:cNvPr id="3" name="object 3"/>
          <p:cNvSpPr txBox="1"/>
          <p:nvPr/>
        </p:nvSpPr>
        <p:spPr>
          <a:xfrm>
            <a:off x="319800" y="4240753"/>
            <a:ext cx="11539691" cy="755762"/>
          </a:xfrm>
          <a:prstGeom prst="rect">
            <a:avLst/>
          </a:prstGeom>
        </p:spPr>
        <p:txBody>
          <a:bodyPr vert="horz" wrap="square" lIns="0" tIns="16933" rIns="0" bIns="0" rtlCol="0">
            <a:spAutoFit/>
          </a:bodyPr>
          <a:lstStyle/>
          <a:p>
            <a:pPr marL="16933" marR="6773" algn="just">
              <a:spcBef>
                <a:spcPts val="133"/>
              </a:spcBef>
            </a:pPr>
            <a:r>
              <a:rPr sz="2400" b="1" spc="-7" dirty="0">
                <a:cs typeface="Arial"/>
              </a:rPr>
              <a:t>Hypothesis</a:t>
            </a:r>
            <a:r>
              <a:rPr sz="2400" spc="-7" dirty="0">
                <a:cs typeface="Arial MT"/>
              </a:rPr>
              <a:t>: </a:t>
            </a:r>
            <a:r>
              <a:rPr sz="2400" dirty="0">
                <a:cs typeface="Arial MT"/>
              </a:rPr>
              <a:t>a model could recognize </a:t>
            </a:r>
            <a:r>
              <a:rPr sz="2400" spc="-7" dirty="0">
                <a:cs typeface="Arial MT"/>
              </a:rPr>
              <a:t>the </a:t>
            </a:r>
            <a:r>
              <a:rPr sz="2400" dirty="0">
                <a:cs typeface="Arial MT"/>
              </a:rPr>
              <a:t>correct rotation </a:t>
            </a:r>
            <a:r>
              <a:rPr sz="2400" spc="-7" dirty="0">
                <a:cs typeface="Arial MT"/>
              </a:rPr>
              <a:t>of an object </a:t>
            </a:r>
            <a:r>
              <a:rPr sz="2400" spc="-733" dirty="0">
                <a:cs typeface="Arial MT"/>
              </a:rPr>
              <a:t> </a:t>
            </a:r>
            <a:r>
              <a:rPr sz="2400" spc="-7" dirty="0">
                <a:cs typeface="Arial MT"/>
              </a:rPr>
              <a:t>only if it has the </a:t>
            </a:r>
            <a:r>
              <a:rPr sz="2400" dirty="0">
                <a:cs typeface="Arial MT"/>
              </a:rPr>
              <a:t>“visual commonsense” </a:t>
            </a:r>
            <a:r>
              <a:rPr sz="2400" spc="-7" dirty="0">
                <a:cs typeface="Arial MT"/>
              </a:rPr>
              <a:t>of what the object </a:t>
            </a:r>
            <a:r>
              <a:rPr sz="2400" dirty="0">
                <a:cs typeface="Arial MT"/>
              </a:rPr>
              <a:t>should </a:t>
            </a:r>
            <a:r>
              <a:rPr sz="2400" spc="-7" dirty="0">
                <a:cs typeface="Arial MT"/>
              </a:rPr>
              <a:t>look </a:t>
            </a:r>
            <a:r>
              <a:rPr sz="2400" spc="-727" dirty="0">
                <a:cs typeface="Arial MT"/>
              </a:rPr>
              <a:t> </a:t>
            </a:r>
            <a:r>
              <a:rPr sz="2400" spc="-7" dirty="0">
                <a:cs typeface="Arial MT"/>
              </a:rPr>
              <a:t>like</a:t>
            </a:r>
            <a:r>
              <a:rPr sz="2400" spc="-13" dirty="0">
                <a:cs typeface="Arial MT"/>
              </a:rPr>
              <a:t> </a:t>
            </a:r>
            <a:r>
              <a:rPr sz="2400" spc="-7" dirty="0">
                <a:cs typeface="Arial MT"/>
              </a:rPr>
              <a:t>unperturbed.</a:t>
            </a:r>
            <a:endParaRPr sz="2400" dirty="0">
              <a:cs typeface="Arial MT"/>
            </a:endParaRPr>
          </a:p>
        </p:txBody>
      </p:sp>
      <p:pic>
        <p:nvPicPr>
          <p:cNvPr id="4" name="object 4"/>
          <p:cNvPicPr/>
          <p:nvPr/>
        </p:nvPicPr>
        <p:blipFill>
          <a:blip r:embed="rId2" cstate="print"/>
          <a:stretch>
            <a:fillRect/>
          </a:stretch>
        </p:blipFill>
        <p:spPr>
          <a:xfrm>
            <a:off x="670329" y="1417838"/>
            <a:ext cx="10862127" cy="2456909"/>
          </a:xfrm>
          <a:prstGeom prst="rect">
            <a:avLst/>
          </a:prstGeom>
        </p:spPr>
      </p:pic>
      <p:sp>
        <p:nvSpPr>
          <p:cNvPr id="11" name="object 5">
            <a:extLst>
              <a:ext uri="{FF2B5EF4-FFF2-40B4-BE49-F238E27FC236}">
                <a16:creationId xmlns:a16="http://schemas.microsoft.com/office/drawing/2014/main" id="{3FD64B5A-9700-DF77-BB70-EC49CBFAE25D}"/>
              </a:ext>
            </a:extLst>
          </p:cNvPr>
          <p:cNvSpPr txBox="1"/>
          <p:nvPr/>
        </p:nvSpPr>
        <p:spPr>
          <a:xfrm>
            <a:off x="8867124" y="6168144"/>
            <a:ext cx="3944620" cy="267894"/>
          </a:xfrm>
          <a:prstGeom prst="rect">
            <a:avLst/>
          </a:prstGeom>
        </p:spPr>
        <p:txBody>
          <a:bodyPr vert="horz" wrap="square" lIns="0" tIns="0" rIns="0" bIns="0" rtlCol="0">
            <a:spAutoFit/>
          </a:bodyPr>
          <a:lstStyle/>
          <a:p>
            <a:pPr marL="16933">
              <a:lnSpc>
                <a:spcPts val="2347"/>
              </a:lnSpc>
            </a:pPr>
            <a:r>
              <a:rPr sz="1400" dirty="0">
                <a:latin typeface="Arial MT"/>
                <a:cs typeface="Arial MT"/>
              </a:rPr>
              <a:t>(Image</a:t>
            </a:r>
            <a:r>
              <a:rPr sz="1400" spc="-27" dirty="0">
                <a:latin typeface="Arial MT"/>
                <a:cs typeface="Arial MT"/>
              </a:rPr>
              <a:t> </a:t>
            </a:r>
            <a:r>
              <a:rPr sz="1400" dirty="0">
                <a:latin typeface="Arial MT"/>
                <a:cs typeface="Arial MT"/>
              </a:rPr>
              <a:t>source:</a:t>
            </a:r>
            <a:r>
              <a:rPr sz="1400" spc="-20" dirty="0">
                <a:latin typeface="Arial MT"/>
                <a:cs typeface="Arial MT"/>
              </a:rPr>
              <a:t> </a:t>
            </a:r>
            <a:r>
              <a:rPr sz="1400" u="heavy" spc="-7" dirty="0">
                <a:solidFill>
                  <a:srgbClr val="1155CC"/>
                </a:solidFill>
                <a:uFill>
                  <a:solidFill>
                    <a:srgbClr val="1155CC"/>
                  </a:solidFill>
                </a:uFill>
                <a:latin typeface="Arial MT"/>
                <a:cs typeface="Arial MT"/>
                <a:hlinkClick r:id="rId3"/>
              </a:rPr>
              <a:t>Gidaris</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et</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al.</a:t>
            </a:r>
            <a:r>
              <a:rPr sz="1400" u="heavy" spc="-27" dirty="0">
                <a:solidFill>
                  <a:srgbClr val="1155CC"/>
                </a:solidFill>
                <a:uFill>
                  <a:solidFill>
                    <a:srgbClr val="1155CC"/>
                  </a:solidFill>
                </a:uFill>
                <a:latin typeface="Arial MT"/>
                <a:cs typeface="Arial MT"/>
                <a:hlinkClick r:id="rId3"/>
              </a:rPr>
              <a:t> </a:t>
            </a:r>
            <a:r>
              <a:rPr sz="1400" u="heavy" dirty="0">
                <a:solidFill>
                  <a:srgbClr val="1155CC"/>
                </a:solidFill>
                <a:uFill>
                  <a:solidFill>
                    <a:srgbClr val="1155CC"/>
                  </a:solidFill>
                </a:uFill>
                <a:latin typeface="Arial MT"/>
                <a:cs typeface="Arial MT"/>
                <a:hlinkClick r:id="rId3"/>
              </a:rPr>
              <a:t>2018</a:t>
            </a:r>
            <a:r>
              <a:rPr sz="1400" dirty="0">
                <a:latin typeface="Arial MT"/>
                <a:cs typeface="Arial MT"/>
              </a:rPr>
              <a:t>)</a:t>
            </a:r>
          </a:p>
        </p:txBody>
      </p:sp>
    </p:spTree>
    <p:extLst>
      <p:ext uri="{BB962C8B-B14F-4D97-AF65-F5344CB8AC3E}">
        <p14:creationId xmlns:p14="http://schemas.microsoft.com/office/powerpoint/2010/main" val="3799830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53" dirty="0"/>
              <a:t> </a:t>
            </a:r>
            <a:r>
              <a:rPr spc="-7" dirty="0"/>
              <a:t>task:</a:t>
            </a:r>
            <a:r>
              <a:rPr spc="-47" dirty="0"/>
              <a:t> </a:t>
            </a:r>
            <a:r>
              <a:rPr spc="-7" dirty="0"/>
              <a:t>predict</a:t>
            </a:r>
            <a:r>
              <a:rPr spc="-40" dirty="0"/>
              <a:t> </a:t>
            </a:r>
            <a:r>
              <a:rPr dirty="0"/>
              <a:t>rotations</a:t>
            </a:r>
          </a:p>
        </p:txBody>
      </p:sp>
      <p:sp>
        <p:nvSpPr>
          <p:cNvPr id="6" name="object 6"/>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8" name="object 8"/>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sp>
        <p:nvSpPr>
          <p:cNvPr id="9" name="object 9"/>
          <p:cNvSpPr txBox="1">
            <a:spLocks noGrp="1"/>
          </p:cNvSpPr>
          <p:nvPr>
            <p:ph type="sldNum" sz="quarter" idx="4294967295"/>
          </p:nvPr>
        </p:nvSpPr>
        <p:spPr>
          <a:xfrm>
            <a:off x="11833225" y="4835525"/>
            <a:ext cx="358775" cy="309563"/>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310"/>
              </a:lnSpc>
            </a:pPr>
            <a:fld id="{81D60167-4931-47E6-BA6A-407CBD079E47}" type="slidenum">
              <a:rPr lang="en-IN" smtClean="0"/>
              <a:pPr marL="38100">
                <a:lnSpc>
                  <a:spcPts val="2310"/>
                </a:lnSpc>
              </a:pPr>
              <a:t>23</a:t>
            </a:fld>
            <a:endParaRPr dirty="0"/>
          </a:p>
        </p:txBody>
      </p:sp>
      <p:pic>
        <p:nvPicPr>
          <p:cNvPr id="3" name="object 3"/>
          <p:cNvPicPr/>
          <p:nvPr/>
        </p:nvPicPr>
        <p:blipFill>
          <a:blip r:embed="rId2" cstate="print"/>
          <a:stretch>
            <a:fillRect/>
          </a:stretch>
        </p:blipFill>
        <p:spPr>
          <a:xfrm>
            <a:off x="477367" y="1337413"/>
            <a:ext cx="4511431" cy="4542472"/>
          </a:xfrm>
          <a:prstGeom prst="rect">
            <a:avLst/>
          </a:prstGeom>
        </p:spPr>
      </p:pic>
      <p:sp>
        <p:nvSpPr>
          <p:cNvPr id="4" name="object 4"/>
          <p:cNvSpPr txBox="1"/>
          <p:nvPr/>
        </p:nvSpPr>
        <p:spPr>
          <a:xfrm>
            <a:off x="8955034" y="1981041"/>
            <a:ext cx="2912533" cy="3351409"/>
          </a:xfrm>
          <a:prstGeom prst="rect">
            <a:avLst/>
          </a:prstGeom>
        </p:spPr>
        <p:txBody>
          <a:bodyPr vert="horz" wrap="square" lIns="0" tIns="16933" rIns="0" bIns="0" rtlCol="0">
            <a:spAutoFit/>
          </a:bodyPr>
          <a:lstStyle/>
          <a:p>
            <a:pPr marL="16933" marR="293786">
              <a:spcBef>
                <a:spcPts val="133"/>
              </a:spcBef>
            </a:pPr>
            <a:r>
              <a:rPr sz="2400" spc="-7" dirty="0">
                <a:cs typeface="Arial MT"/>
              </a:rPr>
              <a:t>Self-supervised </a:t>
            </a:r>
            <a:r>
              <a:rPr sz="2400" dirty="0">
                <a:cs typeface="Arial MT"/>
              </a:rPr>
              <a:t> </a:t>
            </a:r>
            <a:r>
              <a:rPr sz="2400" spc="-7" dirty="0">
                <a:cs typeface="Arial MT"/>
              </a:rPr>
              <a:t>learning</a:t>
            </a:r>
            <a:r>
              <a:rPr sz="2400" spc="-67" dirty="0">
                <a:cs typeface="Arial MT"/>
              </a:rPr>
              <a:t> </a:t>
            </a:r>
            <a:r>
              <a:rPr sz="2400" spc="-7" dirty="0">
                <a:cs typeface="Arial MT"/>
              </a:rPr>
              <a:t>by</a:t>
            </a:r>
            <a:r>
              <a:rPr sz="2400" spc="-67" dirty="0">
                <a:cs typeface="Arial MT"/>
              </a:rPr>
              <a:t> </a:t>
            </a:r>
            <a:r>
              <a:rPr sz="2400" dirty="0">
                <a:cs typeface="Arial MT"/>
              </a:rPr>
              <a:t>rotating </a:t>
            </a:r>
            <a:r>
              <a:rPr sz="2400" spc="-645" dirty="0">
                <a:cs typeface="Arial MT"/>
              </a:rPr>
              <a:t> </a:t>
            </a:r>
            <a:r>
              <a:rPr sz="2400" spc="-7" dirty="0">
                <a:cs typeface="Arial MT"/>
              </a:rPr>
              <a:t>the entire input </a:t>
            </a:r>
            <a:r>
              <a:rPr sz="2400" dirty="0">
                <a:cs typeface="Arial MT"/>
              </a:rPr>
              <a:t> </a:t>
            </a:r>
            <a:r>
              <a:rPr sz="2400" spc="-7" dirty="0">
                <a:cs typeface="Arial MT"/>
              </a:rPr>
              <a:t>images.</a:t>
            </a:r>
            <a:endParaRPr sz="2400" dirty="0">
              <a:cs typeface="Arial MT"/>
            </a:endParaRPr>
          </a:p>
          <a:p>
            <a:pPr>
              <a:spcBef>
                <a:spcPts val="40"/>
              </a:spcBef>
            </a:pPr>
            <a:endParaRPr sz="2400" dirty="0">
              <a:cs typeface="Arial MT"/>
            </a:endParaRPr>
          </a:p>
          <a:p>
            <a:pPr marL="16933" marR="6773"/>
            <a:r>
              <a:rPr sz="2400" spc="-7" dirty="0">
                <a:cs typeface="Arial MT"/>
              </a:rPr>
              <a:t>The </a:t>
            </a:r>
            <a:r>
              <a:rPr sz="2400" dirty="0">
                <a:cs typeface="Arial MT"/>
              </a:rPr>
              <a:t>model </a:t>
            </a:r>
            <a:r>
              <a:rPr sz="2400" spc="-7" dirty="0">
                <a:cs typeface="Arial MT"/>
              </a:rPr>
              <a:t>learns to </a:t>
            </a:r>
            <a:r>
              <a:rPr sz="2400" dirty="0">
                <a:cs typeface="Arial MT"/>
              </a:rPr>
              <a:t> </a:t>
            </a:r>
            <a:r>
              <a:rPr sz="2400" spc="-7" dirty="0">
                <a:cs typeface="Arial MT"/>
              </a:rPr>
              <a:t>predict</a:t>
            </a:r>
            <a:r>
              <a:rPr sz="2400" spc="-67" dirty="0">
                <a:cs typeface="Arial MT"/>
              </a:rPr>
              <a:t> </a:t>
            </a:r>
            <a:r>
              <a:rPr sz="2400" spc="-7" dirty="0">
                <a:cs typeface="Arial MT"/>
              </a:rPr>
              <a:t>which</a:t>
            </a:r>
            <a:r>
              <a:rPr sz="2400" spc="-60" dirty="0">
                <a:cs typeface="Arial MT"/>
              </a:rPr>
              <a:t> </a:t>
            </a:r>
            <a:r>
              <a:rPr sz="2400" dirty="0">
                <a:cs typeface="Arial MT"/>
              </a:rPr>
              <a:t>rotation </a:t>
            </a:r>
            <a:r>
              <a:rPr sz="2400" spc="-645" dirty="0">
                <a:cs typeface="Arial MT"/>
              </a:rPr>
              <a:t> </a:t>
            </a:r>
            <a:r>
              <a:rPr sz="2400" spc="-7" dirty="0">
                <a:cs typeface="Arial MT"/>
              </a:rPr>
              <a:t>is applied </a:t>
            </a:r>
            <a:r>
              <a:rPr sz="2400" dirty="0">
                <a:cs typeface="Arial MT"/>
              </a:rPr>
              <a:t>(4-way </a:t>
            </a:r>
            <a:r>
              <a:rPr sz="2400" spc="7" dirty="0">
                <a:cs typeface="Arial MT"/>
              </a:rPr>
              <a:t> </a:t>
            </a:r>
            <a:r>
              <a:rPr sz="2400" dirty="0">
                <a:cs typeface="Arial MT"/>
              </a:rPr>
              <a:t>classification)</a:t>
            </a:r>
          </a:p>
        </p:txBody>
      </p:sp>
      <p:sp>
        <p:nvSpPr>
          <p:cNvPr id="11" name="object 5">
            <a:extLst>
              <a:ext uri="{FF2B5EF4-FFF2-40B4-BE49-F238E27FC236}">
                <a16:creationId xmlns:a16="http://schemas.microsoft.com/office/drawing/2014/main" id="{2A467ED4-41B3-B584-C0F5-344EBFC0A607}"/>
              </a:ext>
            </a:extLst>
          </p:cNvPr>
          <p:cNvSpPr txBox="1"/>
          <p:nvPr/>
        </p:nvSpPr>
        <p:spPr>
          <a:xfrm>
            <a:off x="8867124" y="6168144"/>
            <a:ext cx="3944620" cy="267894"/>
          </a:xfrm>
          <a:prstGeom prst="rect">
            <a:avLst/>
          </a:prstGeom>
        </p:spPr>
        <p:txBody>
          <a:bodyPr vert="horz" wrap="square" lIns="0" tIns="0" rIns="0" bIns="0" rtlCol="0">
            <a:spAutoFit/>
          </a:bodyPr>
          <a:lstStyle/>
          <a:p>
            <a:pPr marL="16933">
              <a:lnSpc>
                <a:spcPts val="2347"/>
              </a:lnSpc>
            </a:pPr>
            <a:r>
              <a:rPr sz="1400" dirty="0">
                <a:latin typeface="Arial MT"/>
                <a:cs typeface="Arial MT"/>
              </a:rPr>
              <a:t>(Image</a:t>
            </a:r>
            <a:r>
              <a:rPr sz="1400" spc="-27" dirty="0">
                <a:latin typeface="Arial MT"/>
                <a:cs typeface="Arial MT"/>
              </a:rPr>
              <a:t> </a:t>
            </a:r>
            <a:r>
              <a:rPr sz="1400" dirty="0">
                <a:latin typeface="Arial MT"/>
                <a:cs typeface="Arial MT"/>
              </a:rPr>
              <a:t>source:</a:t>
            </a:r>
            <a:r>
              <a:rPr sz="1400" spc="-20" dirty="0">
                <a:latin typeface="Arial MT"/>
                <a:cs typeface="Arial MT"/>
              </a:rPr>
              <a:t> </a:t>
            </a:r>
            <a:r>
              <a:rPr sz="1400" u="heavy" spc="-7" dirty="0">
                <a:solidFill>
                  <a:srgbClr val="1155CC"/>
                </a:solidFill>
                <a:uFill>
                  <a:solidFill>
                    <a:srgbClr val="1155CC"/>
                  </a:solidFill>
                </a:uFill>
                <a:latin typeface="Arial MT"/>
                <a:cs typeface="Arial MT"/>
                <a:hlinkClick r:id="rId3"/>
              </a:rPr>
              <a:t>Gidaris</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et</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al.</a:t>
            </a:r>
            <a:r>
              <a:rPr sz="1400" u="heavy" spc="-27" dirty="0">
                <a:solidFill>
                  <a:srgbClr val="1155CC"/>
                </a:solidFill>
                <a:uFill>
                  <a:solidFill>
                    <a:srgbClr val="1155CC"/>
                  </a:solidFill>
                </a:uFill>
                <a:latin typeface="Arial MT"/>
                <a:cs typeface="Arial MT"/>
                <a:hlinkClick r:id="rId3"/>
              </a:rPr>
              <a:t> </a:t>
            </a:r>
            <a:r>
              <a:rPr sz="1400" u="heavy" dirty="0">
                <a:solidFill>
                  <a:srgbClr val="1155CC"/>
                </a:solidFill>
                <a:uFill>
                  <a:solidFill>
                    <a:srgbClr val="1155CC"/>
                  </a:solidFill>
                </a:uFill>
                <a:latin typeface="Arial MT"/>
                <a:cs typeface="Arial MT"/>
                <a:hlinkClick r:id="rId3"/>
              </a:rPr>
              <a:t>2018</a:t>
            </a:r>
            <a:r>
              <a:rPr sz="1400" dirty="0">
                <a:latin typeface="Arial MT"/>
                <a:cs typeface="Arial MT"/>
              </a:rPr>
              <a:t>)</a:t>
            </a:r>
          </a:p>
        </p:txBody>
      </p:sp>
    </p:spTree>
    <p:extLst>
      <p:ext uri="{BB962C8B-B14F-4D97-AF65-F5344CB8AC3E}">
        <p14:creationId xmlns:p14="http://schemas.microsoft.com/office/powerpoint/2010/main" val="66805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53" dirty="0"/>
              <a:t> </a:t>
            </a:r>
            <a:r>
              <a:rPr spc="-7" dirty="0"/>
              <a:t>task:</a:t>
            </a:r>
            <a:r>
              <a:rPr spc="-47" dirty="0"/>
              <a:t> </a:t>
            </a:r>
            <a:r>
              <a:rPr spc="-7" dirty="0"/>
              <a:t>predict</a:t>
            </a:r>
            <a:r>
              <a:rPr spc="-40" dirty="0"/>
              <a:t> </a:t>
            </a:r>
            <a:r>
              <a:rPr dirty="0"/>
              <a:t>rotations</a:t>
            </a:r>
          </a:p>
        </p:txBody>
      </p:sp>
      <p:sp>
        <p:nvSpPr>
          <p:cNvPr id="6" name="object 6"/>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8" name="object 8"/>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477367" y="1208106"/>
            <a:ext cx="8108884" cy="4671780"/>
          </a:xfrm>
          <a:prstGeom prst="rect">
            <a:avLst/>
          </a:prstGeom>
        </p:spPr>
      </p:pic>
      <p:sp>
        <p:nvSpPr>
          <p:cNvPr id="4" name="object 4"/>
          <p:cNvSpPr txBox="1"/>
          <p:nvPr/>
        </p:nvSpPr>
        <p:spPr>
          <a:xfrm>
            <a:off x="8955034" y="1981041"/>
            <a:ext cx="2912533" cy="3351409"/>
          </a:xfrm>
          <a:prstGeom prst="rect">
            <a:avLst/>
          </a:prstGeom>
        </p:spPr>
        <p:txBody>
          <a:bodyPr vert="horz" wrap="square" lIns="0" tIns="16933" rIns="0" bIns="0" rtlCol="0">
            <a:spAutoFit/>
          </a:bodyPr>
          <a:lstStyle/>
          <a:p>
            <a:pPr marL="16933" marR="293786">
              <a:spcBef>
                <a:spcPts val="133"/>
              </a:spcBef>
            </a:pPr>
            <a:r>
              <a:rPr sz="2400" spc="-7" dirty="0">
                <a:cs typeface="Arial MT"/>
              </a:rPr>
              <a:t>Self-supervised </a:t>
            </a:r>
            <a:r>
              <a:rPr sz="2400" dirty="0">
                <a:cs typeface="Arial MT"/>
              </a:rPr>
              <a:t> </a:t>
            </a:r>
            <a:r>
              <a:rPr sz="2400" spc="-7" dirty="0">
                <a:cs typeface="Arial MT"/>
              </a:rPr>
              <a:t>learning</a:t>
            </a:r>
            <a:r>
              <a:rPr sz="2400" spc="-67" dirty="0">
                <a:cs typeface="Arial MT"/>
              </a:rPr>
              <a:t> </a:t>
            </a:r>
            <a:r>
              <a:rPr sz="2400" spc="-7" dirty="0">
                <a:cs typeface="Arial MT"/>
              </a:rPr>
              <a:t>by</a:t>
            </a:r>
            <a:r>
              <a:rPr sz="2400" spc="-67" dirty="0">
                <a:cs typeface="Arial MT"/>
              </a:rPr>
              <a:t> </a:t>
            </a:r>
            <a:r>
              <a:rPr sz="2400" dirty="0">
                <a:cs typeface="Arial MT"/>
              </a:rPr>
              <a:t>rotating </a:t>
            </a:r>
            <a:r>
              <a:rPr sz="2400" spc="-645" dirty="0">
                <a:cs typeface="Arial MT"/>
              </a:rPr>
              <a:t> </a:t>
            </a:r>
            <a:r>
              <a:rPr sz="2400" spc="-7" dirty="0">
                <a:cs typeface="Arial MT"/>
              </a:rPr>
              <a:t>the entire input </a:t>
            </a:r>
            <a:r>
              <a:rPr sz="2400" dirty="0">
                <a:cs typeface="Arial MT"/>
              </a:rPr>
              <a:t> </a:t>
            </a:r>
            <a:r>
              <a:rPr sz="2400" spc="-7" dirty="0">
                <a:cs typeface="Arial MT"/>
              </a:rPr>
              <a:t>images.</a:t>
            </a:r>
            <a:endParaRPr sz="2400" dirty="0">
              <a:cs typeface="Arial MT"/>
            </a:endParaRPr>
          </a:p>
          <a:p>
            <a:pPr>
              <a:spcBef>
                <a:spcPts val="40"/>
              </a:spcBef>
            </a:pPr>
            <a:endParaRPr sz="2400" dirty="0">
              <a:cs typeface="Arial MT"/>
            </a:endParaRPr>
          </a:p>
          <a:p>
            <a:pPr marL="16933" marR="6773"/>
            <a:r>
              <a:rPr sz="2400" spc="-7" dirty="0">
                <a:cs typeface="Arial MT"/>
              </a:rPr>
              <a:t>The </a:t>
            </a:r>
            <a:r>
              <a:rPr sz="2400" dirty="0">
                <a:cs typeface="Arial MT"/>
              </a:rPr>
              <a:t>model </a:t>
            </a:r>
            <a:r>
              <a:rPr sz="2400" spc="-7" dirty="0">
                <a:cs typeface="Arial MT"/>
              </a:rPr>
              <a:t>learns to </a:t>
            </a:r>
            <a:r>
              <a:rPr sz="2400" dirty="0">
                <a:cs typeface="Arial MT"/>
              </a:rPr>
              <a:t> </a:t>
            </a:r>
            <a:r>
              <a:rPr sz="2400" spc="-7" dirty="0">
                <a:cs typeface="Arial MT"/>
              </a:rPr>
              <a:t>predict</a:t>
            </a:r>
            <a:r>
              <a:rPr sz="2400" spc="-67" dirty="0">
                <a:cs typeface="Arial MT"/>
              </a:rPr>
              <a:t> </a:t>
            </a:r>
            <a:r>
              <a:rPr sz="2400" spc="-7" dirty="0">
                <a:cs typeface="Arial MT"/>
              </a:rPr>
              <a:t>which</a:t>
            </a:r>
            <a:r>
              <a:rPr sz="2400" spc="-60" dirty="0">
                <a:cs typeface="Arial MT"/>
              </a:rPr>
              <a:t> </a:t>
            </a:r>
            <a:r>
              <a:rPr sz="2400" dirty="0">
                <a:cs typeface="Arial MT"/>
              </a:rPr>
              <a:t>rotation </a:t>
            </a:r>
            <a:r>
              <a:rPr sz="2400" spc="-645" dirty="0">
                <a:cs typeface="Arial MT"/>
              </a:rPr>
              <a:t> </a:t>
            </a:r>
            <a:r>
              <a:rPr sz="2400" spc="-7" dirty="0">
                <a:cs typeface="Arial MT"/>
              </a:rPr>
              <a:t>is applied </a:t>
            </a:r>
            <a:r>
              <a:rPr sz="2400" dirty="0">
                <a:cs typeface="Arial MT"/>
              </a:rPr>
              <a:t>(4-way </a:t>
            </a:r>
            <a:r>
              <a:rPr sz="2400" spc="7" dirty="0">
                <a:cs typeface="Arial MT"/>
              </a:rPr>
              <a:t> </a:t>
            </a:r>
            <a:r>
              <a:rPr sz="2400" dirty="0">
                <a:cs typeface="Arial MT"/>
              </a:rPr>
              <a:t>classification)</a:t>
            </a:r>
          </a:p>
        </p:txBody>
      </p:sp>
      <p:sp>
        <p:nvSpPr>
          <p:cNvPr id="5" name="object 5"/>
          <p:cNvSpPr txBox="1"/>
          <p:nvPr/>
        </p:nvSpPr>
        <p:spPr>
          <a:xfrm>
            <a:off x="8867124" y="6168144"/>
            <a:ext cx="3944620" cy="267894"/>
          </a:xfrm>
          <a:prstGeom prst="rect">
            <a:avLst/>
          </a:prstGeom>
        </p:spPr>
        <p:txBody>
          <a:bodyPr vert="horz" wrap="square" lIns="0" tIns="0" rIns="0" bIns="0" rtlCol="0">
            <a:spAutoFit/>
          </a:bodyPr>
          <a:lstStyle/>
          <a:p>
            <a:pPr marL="16933">
              <a:lnSpc>
                <a:spcPts val="2347"/>
              </a:lnSpc>
            </a:pPr>
            <a:r>
              <a:rPr sz="1400" dirty="0">
                <a:latin typeface="Arial MT"/>
                <a:cs typeface="Arial MT"/>
              </a:rPr>
              <a:t>(Image</a:t>
            </a:r>
            <a:r>
              <a:rPr sz="1400" spc="-27" dirty="0">
                <a:latin typeface="Arial MT"/>
                <a:cs typeface="Arial MT"/>
              </a:rPr>
              <a:t> </a:t>
            </a:r>
            <a:r>
              <a:rPr sz="1400" dirty="0">
                <a:latin typeface="Arial MT"/>
                <a:cs typeface="Arial MT"/>
              </a:rPr>
              <a:t>source:</a:t>
            </a:r>
            <a:r>
              <a:rPr sz="1400" spc="-20" dirty="0">
                <a:latin typeface="Arial MT"/>
                <a:cs typeface="Arial MT"/>
              </a:rPr>
              <a:t> </a:t>
            </a:r>
            <a:r>
              <a:rPr sz="1400" u="heavy" spc="-7" dirty="0">
                <a:solidFill>
                  <a:srgbClr val="1155CC"/>
                </a:solidFill>
                <a:uFill>
                  <a:solidFill>
                    <a:srgbClr val="1155CC"/>
                  </a:solidFill>
                </a:uFill>
                <a:latin typeface="Arial MT"/>
                <a:cs typeface="Arial MT"/>
                <a:hlinkClick r:id="rId3"/>
              </a:rPr>
              <a:t>Gidaris</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et</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al.</a:t>
            </a:r>
            <a:r>
              <a:rPr sz="1400" u="heavy" spc="-27" dirty="0">
                <a:solidFill>
                  <a:srgbClr val="1155CC"/>
                </a:solidFill>
                <a:uFill>
                  <a:solidFill>
                    <a:srgbClr val="1155CC"/>
                  </a:solidFill>
                </a:uFill>
                <a:latin typeface="Arial MT"/>
                <a:cs typeface="Arial MT"/>
                <a:hlinkClick r:id="rId3"/>
              </a:rPr>
              <a:t> </a:t>
            </a:r>
            <a:r>
              <a:rPr sz="1400" u="heavy" dirty="0">
                <a:solidFill>
                  <a:srgbClr val="1155CC"/>
                </a:solidFill>
                <a:uFill>
                  <a:solidFill>
                    <a:srgbClr val="1155CC"/>
                  </a:solidFill>
                </a:uFill>
                <a:latin typeface="Arial MT"/>
                <a:cs typeface="Arial MT"/>
                <a:hlinkClick r:id="rId3"/>
              </a:rPr>
              <a:t>2018</a:t>
            </a:r>
            <a:r>
              <a:rPr sz="1400" dirty="0">
                <a:latin typeface="Arial MT"/>
                <a:cs typeface="Arial MT"/>
              </a:rPr>
              <a:t>)</a:t>
            </a:r>
          </a:p>
        </p:txBody>
      </p:sp>
    </p:spTree>
    <p:extLst>
      <p:ext uri="{BB962C8B-B14F-4D97-AF65-F5344CB8AC3E}">
        <p14:creationId xmlns:p14="http://schemas.microsoft.com/office/powerpoint/2010/main" val="243874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33" dirty="0"/>
              <a:t> </a:t>
            </a:r>
            <a:r>
              <a:rPr spc="-7" dirty="0"/>
              <a:t>task:</a:t>
            </a:r>
            <a:r>
              <a:rPr spc="-33" dirty="0"/>
              <a:t> </a:t>
            </a:r>
            <a:r>
              <a:rPr spc="-7" dirty="0"/>
              <a:t>predict</a:t>
            </a:r>
            <a:r>
              <a:rPr spc="-27" dirty="0"/>
              <a:t> </a:t>
            </a:r>
            <a:r>
              <a:rPr dirty="0"/>
              <a:t>relative</a:t>
            </a:r>
            <a:r>
              <a:rPr spc="-27" dirty="0"/>
              <a:t> </a:t>
            </a:r>
            <a:r>
              <a:rPr spc="-7" dirty="0"/>
              <a:t>patch</a:t>
            </a:r>
            <a:r>
              <a:rPr spc="-27" dirty="0"/>
              <a:t> </a:t>
            </a:r>
            <a:r>
              <a:rPr spc="-7" dirty="0"/>
              <a:t>locations</a:t>
            </a:r>
          </a:p>
        </p:txBody>
      </p:sp>
      <p:sp>
        <p:nvSpPr>
          <p:cNvPr id="5" name="object 5"/>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7" name="object 7"/>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1310831" y="1519633"/>
            <a:ext cx="9395527" cy="4018539"/>
          </a:xfrm>
          <a:prstGeom prst="rect">
            <a:avLst/>
          </a:prstGeom>
        </p:spPr>
      </p:pic>
      <p:sp>
        <p:nvSpPr>
          <p:cNvPr id="4" name="object 4"/>
          <p:cNvSpPr txBox="1"/>
          <p:nvPr/>
        </p:nvSpPr>
        <p:spPr>
          <a:xfrm>
            <a:off x="8726536" y="6204052"/>
            <a:ext cx="4156287" cy="262059"/>
          </a:xfrm>
          <a:prstGeom prst="rect">
            <a:avLst/>
          </a:prstGeom>
        </p:spPr>
        <p:txBody>
          <a:bodyPr vert="horz" wrap="square" lIns="0" tIns="0" rIns="0" bIns="0" rtlCol="0">
            <a:spAutoFit/>
          </a:bodyPr>
          <a:lstStyle/>
          <a:p>
            <a:pPr marL="16933">
              <a:lnSpc>
                <a:spcPts val="2347"/>
              </a:lnSpc>
            </a:pPr>
            <a:r>
              <a:rPr sz="1400" dirty="0">
                <a:latin typeface="Arial MT"/>
                <a:cs typeface="Arial MT"/>
              </a:rPr>
              <a:t>(Image</a:t>
            </a:r>
            <a:r>
              <a:rPr sz="1400" spc="-27" dirty="0">
                <a:latin typeface="Arial MT"/>
                <a:cs typeface="Arial MT"/>
              </a:rPr>
              <a:t> </a:t>
            </a:r>
            <a:r>
              <a:rPr sz="1400" dirty="0">
                <a:latin typeface="Arial MT"/>
                <a:cs typeface="Arial MT"/>
              </a:rPr>
              <a:t>source:</a:t>
            </a:r>
            <a:r>
              <a:rPr sz="1400" spc="-13" dirty="0">
                <a:latin typeface="Arial MT"/>
                <a:cs typeface="Arial MT"/>
              </a:rPr>
              <a:t> </a:t>
            </a:r>
            <a:r>
              <a:rPr sz="1400" u="heavy" spc="-7" dirty="0">
                <a:solidFill>
                  <a:srgbClr val="1155CC"/>
                </a:solidFill>
                <a:uFill>
                  <a:solidFill>
                    <a:srgbClr val="1155CC"/>
                  </a:solidFill>
                </a:uFill>
                <a:latin typeface="Arial MT"/>
                <a:cs typeface="Arial MT"/>
                <a:hlinkClick r:id="rId3"/>
              </a:rPr>
              <a:t>Doersch</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et</a:t>
            </a:r>
            <a:r>
              <a:rPr sz="1400" u="heavy" spc="-20"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al.,</a:t>
            </a:r>
            <a:r>
              <a:rPr sz="1400" u="heavy" spc="-20"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2015</a:t>
            </a:r>
            <a:r>
              <a:rPr sz="1400" spc="-7" dirty="0">
                <a:latin typeface="Arial MT"/>
                <a:cs typeface="Arial MT"/>
              </a:rPr>
              <a:t>)</a:t>
            </a:r>
            <a:endParaRPr sz="1400" dirty="0">
              <a:latin typeface="Arial MT"/>
              <a:cs typeface="Arial MT"/>
            </a:endParaRPr>
          </a:p>
        </p:txBody>
      </p:sp>
    </p:spTree>
    <p:extLst>
      <p:ext uri="{BB962C8B-B14F-4D97-AF65-F5344CB8AC3E}">
        <p14:creationId xmlns:p14="http://schemas.microsoft.com/office/powerpoint/2010/main" val="2390972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195C89-7B70-0879-6ECD-351D07917D0F}"/>
              </a:ext>
            </a:extLst>
          </p:cNvPr>
          <p:cNvSpPr>
            <a:spLocks noGrp="1"/>
          </p:cNvSpPr>
          <p:nvPr>
            <p:ph idx="1"/>
          </p:nvPr>
        </p:nvSpPr>
        <p:spPr/>
        <p:txBody>
          <a:bodyPr/>
          <a:lstStyle/>
          <a:p>
            <a:endParaRPr lang="en-IN" dirty="0"/>
          </a:p>
        </p:txBody>
      </p:sp>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47" dirty="0"/>
              <a:t> </a:t>
            </a:r>
            <a:r>
              <a:rPr spc="-7" dirty="0"/>
              <a:t>task:</a:t>
            </a:r>
            <a:r>
              <a:rPr spc="-40" dirty="0"/>
              <a:t> </a:t>
            </a:r>
            <a:r>
              <a:rPr dirty="0"/>
              <a:t>solving</a:t>
            </a:r>
            <a:r>
              <a:rPr spc="-33" dirty="0"/>
              <a:t> </a:t>
            </a:r>
            <a:r>
              <a:rPr dirty="0"/>
              <a:t>“jigsaw</a:t>
            </a:r>
            <a:r>
              <a:rPr spc="-33" dirty="0"/>
              <a:t> </a:t>
            </a:r>
            <a:r>
              <a:rPr spc="-7" dirty="0"/>
              <a:t>puzzles”</a:t>
            </a:r>
          </a:p>
        </p:txBody>
      </p:sp>
      <p:sp>
        <p:nvSpPr>
          <p:cNvPr id="5" name="object 5"/>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7" name="object 7"/>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297531" y="1698839"/>
            <a:ext cx="11608724" cy="3732007"/>
          </a:xfrm>
          <a:prstGeom prst="rect">
            <a:avLst/>
          </a:prstGeom>
        </p:spPr>
      </p:pic>
      <p:sp>
        <p:nvSpPr>
          <p:cNvPr id="4" name="object 4"/>
          <p:cNvSpPr txBox="1"/>
          <p:nvPr/>
        </p:nvSpPr>
        <p:spPr>
          <a:xfrm>
            <a:off x="8733945" y="6179038"/>
            <a:ext cx="4566072" cy="262059"/>
          </a:xfrm>
          <a:prstGeom prst="rect">
            <a:avLst/>
          </a:prstGeom>
        </p:spPr>
        <p:txBody>
          <a:bodyPr vert="horz" wrap="square" lIns="0" tIns="0" rIns="0" bIns="0" rtlCol="0">
            <a:spAutoFit/>
          </a:bodyPr>
          <a:lstStyle/>
          <a:p>
            <a:pPr marL="16933">
              <a:lnSpc>
                <a:spcPts val="2347"/>
              </a:lnSpc>
            </a:pPr>
            <a:r>
              <a:rPr sz="1400" dirty="0">
                <a:latin typeface="Arial MT"/>
                <a:cs typeface="Arial MT"/>
              </a:rPr>
              <a:t>(Image</a:t>
            </a:r>
            <a:r>
              <a:rPr sz="1400" spc="-27" dirty="0">
                <a:latin typeface="Arial MT"/>
                <a:cs typeface="Arial MT"/>
              </a:rPr>
              <a:t> </a:t>
            </a:r>
            <a:r>
              <a:rPr sz="1400" dirty="0">
                <a:latin typeface="Arial MT"/>
                <a:cs typeface="Arial MT"/>
              </a:rPr>
              <a:t>source:</a:t>
            </a:r>
            <a:r>
              <a:rPr sz="1400" spc="-20" dirty="0">
                <a:latin typeface="Arial MT"/>
                <a:cs typeface="Arial MT"/>
              </a:rPr>
              <a:t> </a:t>
            </a:r>
            <a:r>
              <a:rPr sz="1400" u="heavy" spc="-7" dirty="0">
                <a:solidFill>
                  <a:srgbClr val="1155CC"/>
                </a:solidFill>
                <a:uFill>
                  <a:solidFill>
                    <a:srgbClr val="1155CC"/>
                  </a:solidFill>
                </a:uFill>
                <a:latin typeface="Arial MT"/>
                <a:cs typeface="Arial MT"/>
                <a:hlinkClick r:id="rId3"/>
              </a:rPr>
              <a:t>Noroozi</a:t>
            </a:r>
            <a:r>
              <a:rPr sz="1400" u="heavy" spc="-27" dirty="0">
                <a:solidFill>
                  <a:srgbClr val="1155CC"/>
                </a:solidFill>
                <a:uFill>
                  <a:solidFill>
                    <a:srgbClr val="1155CC"/>
                  </a:solidFill>
                </a:uFill>
                <a:latin typeface="Arial MT"/>
                <a:cs typeface="Arial MT"/>
                <a:hlinkClick r:id="rId3"/>
              </a:rPr>
              <a:t> </a:t>
            </a:r>
            <a:r>
              <a:rPr sz="1400" u="heavy" dirty="0">
                <a:solidFill>
                  <a:srgbClr val="1155CC"/>
                </a:solidFill>
                <a:uFill>
                  <a:solidFill>
                    <a:srgbClr val="1155CC"/>
                  </a:solidFill>
                </a:uFill>
                <a:latin typeface="Arial MT"/>
                <a:cs typeface="Arial MT"/>
                <a:hlinkClick r:id="rId3"/>
              </a:rPr>
              <a:t>&amp;</a:t>
            </a:r>
            <a:r>
              <a:rPr sz="1400" u="heavy" spc="-27" dirty="0">
                <a:solidFill>
                  <a:srgbClr val="1155CC"/>
                </a:solidFill>
                <a:uFill>
                  <a:solidFill>
                    <a:srgbClr val="1155CC"/>
                  </a:solidFill>
                </a:uFill>
                <a:latin typeface="Arial MT"/>
                <a:cs typeface="Arial MT"/>
                <a:hlinkClick r:id="rId3"/>
              </a:rPr>
              <a:t> </a:t>
            </a:r>
            <a:r>
              <a:rPr sz="1400" u="heavy" spc="-7" dirty="0">
                <a:solidFill>
                  <a:srgbClr val="1155CC"/>
                </a:solidFill>
                <a:uFill>
                  <a:solidFill>
                    <a:srgbClr val="1155CC"/>
                  </a:solidFill>
                </a:uFill>
                <a:latin typeface="Arial MT"/>
                <a:cs typeface="Arial MT"/>
                <a:hlinkClick r:id="rId3"/>
              </a:rPr>
              <a:t>Favaro,</a:t>
            </a:r>
            <a:r>
              <a:rPr sz="1400" u="heavy" spc="-27" dirty="0">
                <a:solidFill>
                  <a:srgbClr val="1155CC"/>
                </a:solidFill>
                <a:uFill>
                  <a:solidFill>
                    <a:srgbClr val="1155CC"/>
                  </a:solidFill>
                </a:uFill>
                <a:latin typeface="Arial MT"/>
                <a:cs typeface="Arial MT"/>
                <a:hlinkClick r:id="rId3"/>
              </a:rPr>
              <a:t> </a:t>
            </a:r>
            <a:r>
              <a:rPr sz="1400" u="heavy" dirty="0">
                <a:solidFill>
                  <a:srgbClr val="1155CC"/>
                </a:solidFill>
                <a:uFill>
                  <a:solidFill>
                    <a:srgbClr val="1155CC"/>
                  </a:solidFill>
                </a:uFill>
                <a:latin typeface="Arial MT"/>
                <a:cs typeface="Arial MT"/>
                <a:hlinkClick r:id="rId3"/>
              </a:rPr>
              <a:t>2016</a:t>
            </a:r>
            <a:r>
              <a:rPr sz="1400" dirty="0">
                <a:latin typeface="Arial MT"/>
                <a:cs typeface="Arial MT"/>
              </a:rPr>
              <a:t>)</a:t>
            </a:r>
          </a:p>
        </p:txBody>
      </p:sp>
    </p:spTree>
    <p:extLst>
      <p:ext uri="{BB962C8B-B14F-4D97-AF65-F5344CB8AC3E}">
        <p14:creationId xmlns:p14="http://schemas.microsoft.com/office/powerpoint/2010/main" val="3973198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33" dirty="0"/>
              <a:t> </a:t>
            </a:r>
            <a:r>
              <a:rPr spc="-7" dirty="0"/>
              <a:t>task:</a:t>
            </a:r>
            <a:r>
              <a:rPr spc="-33" dirty="0"/>
              <a:t> </a:t>
            </a:r>
            <a:r>
              <a:rPr spc="-7" dirty="0"/>
              <a:t>predict</a:t>
            </a:r>
            <a:r>
              <a:rPr spc="-27" dirty="0"/>
              <a:t> </a:t>
            </a:r>
            <a:r>
              <a:rPr dirty="0"/>
              <a:t>missing</a:t>
            </a:r>
            <a:r>
              <a:rPr spc="-27" dirty="0"/>
              <a:t> </a:t>
            </a:r>
            <a:r>
              <a:rPr spc="-7" dirty="0"/>
              <a:t>pixels</a:t>
            </a:r>
            <a:r>
              <a:rPr spc="-27" dirty="0"/>
              <a:t> </a:t>
            </a:r>
            <a:r>
              <a:rPr dirty="0"/>
              <a:t>(inpainting)</a:t>
            </a:r>
          </a:p>
        </p:txBody>
      </p:sp>
      <p:sp>
        <p:nvSpPr>
          <p:cNvPr id="8" name="object 8"/>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9" name="object 9"/>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sp>
        <p:nvSpPr>
          <p:cNvPr id="10" name="object 10"/>
          <p:cNvSpPr txBox="1">
            <a:spLocks noGrp="1"/>
          </p:cNvSpPr>
          <p:nvPr>
            <p:ph type="sldNum" sz="quarter" idx="4294967295"/>
          </p:nvPr>
        </p:nvSpPr>
        <p:spPr>
          <a:xfrm>
            <a:off x="11833225" y="4835525"/>
            <a:ext cx="358775" cy="309563"/>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310"/>
              </a:lnSpc>
            </a:pPr>
            <a:fld id="{81D60167-4931-47E6-BA6A-407CBD079E47}" type="slidenum">
              <a:rPr lang="en-IN" smtClean="0"/>
              <a:pPr marL="38100">
                <a:lnSpc>
                  <a:spcPts val="2310"/>
                </a:lnSpc>
              </a:pPr>
              <a:t>27</a:t>
            </a:fld>
            <a:endParaRPr dirty="0"/>
          </a:p>
        </p:txBody>
      </p:sp>
      <p:grpSp>
        <p:nvGrpSpPr>
          <p:cNvPr id="3" name="object 3"/>
          <p:cNvGrpSpPr/>
          <p:nvPr/>
        </p:nvGrpSpPr>
        <p:grpSpPr>
          <a:xfrm>
            <a:off x="1673967" y="1498101"/>
            <a:ext cx="8555567" cy="3848100"/>
            <a:chOff x="1255475" y="1123575"/>
            <a:chExt cx="6416675" cy="2886075"/>
          </a:xfrm>
        </p:grpSpPr>
        <p:pic>
          <p:nvPicPr>
            <p:cNvPr id="4" name="object 4"/>
            <p:cNvPicPr/>
            <p:nvPr/>
          </p:nvPicPr>
          <p:blipFill>
            <a:blip r:embed="rId2" cstate="print"/>
            <a:stretch>
              <a:fillRect/>
            </a:stretch>
          </p:blipFill>
          <p:spPr>
            <a:xfrm>
              <a:off x="1255475" y="1123575"/>
              <a:ext cx="6416399" cy="2885804"/>
            </a:xfrm>
            <a:prstGeom prst="rect">
              <a:avLst/>
            </a:prstGeom>
          </p:spPr>
        </p:pic>
        <p:sp>
          <p:nvSpPr>
            <p:cNvPr id="5" name="object 5"/>
            <p:cNvSpPr/>
            <p:nvPr/>
          </p:nvSpPr>
          <p:spPr>
            <a:xfrm>
              <a:off x="4238749" y="2441624"/>
              <a:ext cx="471170" cy="446405"/>
            </a:xfrm>
            <a:custGeom>
              <a:avLst/>
              <a:gdLst/>
              <a:ahLst/>
              <a:cxnLst/>
              <a:rect l="l" t="t" r="r" b="b"/>
              <a:pathLst>
                <a:path w="471170" h="446405">
                  <a:moveTo>
                    <a:pt x="0" y="111599"/>
                  </a:moveTo>
                  <a:lnTo>
                    <a:pt x="247799" y="111599"/>
                  </a:lnTo>
                  <a:lnTo>
                    <a:pt x="247799" y="0"/>
                  </a:lnTo>
                  <a:lnTo>
                    <a:pt x="470999" y="223199"/>
                  </a:lnTo>
                  <a:lnTo>
                    <a:pt x="247799" y="446399"/>
                  </a:lnTo>
                  <a:lnTo>
                    <a:pt x="247799" y="334799"/>
                  </a:lnTo>
                  <a:lnTo>
                    <a:pt x="0" y="334799"/>
                  </a:lnTo>
                  <a:lnTo>
                    <a:pt x="0" y="111599"/>
                  </a:lnTo>
                  <a:close/>
                </a:path>
              </a:pathLst>
            </a:custGeom>
            <a:ln w="9524">
              <a:solidFill>
                <a:srgbClr val="666666"/>
              </a:solidFill>
            </a:ln>
          </p:spPr>
          <p:txBody>
            <a:bodyPr wrap="square" lIns="0" tIns="0" rIns="0" bIns="0" rtlCol="0"/>
            <a:lstStyle/>
            <a:p>
              <a:endParaRPr sz="2400"/>
            </a:p>
          </p:txBody>
        </p:sp>
      </p:grpSp>
      <p:sp>
        <p:nvSpPr>
          <p:cNvPr id="6" name="object 6"/>
          <p:cNvSpPr txBox="1"/>
          <p:nvPr/>
        </p:nvSpPr>
        <p:spPr>
          <a:xfrm>
            <a:off x="2414630" y="5606094"/>
            <a:ext cx="9055100" cy="324875"/>
          </a:xfrm>
          <a:prstGeom prst="rect">
            <a:avLst/>
          </a:prstGeom>
        </p:spPr>
        <p:txBody>
          <a:bodyPr vert="horz" wrap="square" lIns="0" tIns="16933" rIns="0" bIns="0" rtlCol="0">
            <a:spAutoFit/>
          </a:bodyPr>
          <a:lstStyle/>
          <a:p>
            <a:pPr marL="16933">
              <a:spcBef>
                <a:spcPts val="133"/>
              </a:spcBef>
            </a:pPr>
            <a:r>
              <a:rPr sz="2000" i="1" spc="-7" dirty="0">
                <a:cs typeface="Arial"/>
              </a:rPr>
              <a:t>Context</a:t>
            </a:r>
            <a:r>
              <a:rPr sz="2000" i="1" spc="-20" dirty="0">
                <a:cs typeface="Arial"/>
              </a:rPr>
              <a:t> </a:t>
            </a:r>
            <a:r>
              <a:rPr sz="2000" i="1" spc="-7" dirty="0">
                <a:cs typeface="Arial"/>
              </a:rPr>
              <a:t>Encoders:</a:t>
            </a:r>
            <a:r>
              <a:rPr sz="2000" i="1" spc="-13" dirty="0">
                <a:cs typeface="Arial"/>
              </a:rPr>
              <a:t> </a:t>
            </a:r>
            <a:r>
              <a:rPr sz="2000" i="1" spc="-7" dirty="0">
                <a:cs typeface="Arial"/>
              </a:rPr>
              <a:t>Feature</a:t>
            </a:r>
            <a:r>
              <a:rPr sz="2000" i="1" spc="-13" dirty="0">
                <a:cs typeface="Arial"/>
              </a:rPr>
              <a:t> </a:t>
            </a:r>
            <a:r>
              <a:rPr sz="2000" i="1" spc="-7" dirty="0">
                <a:cs typeface="Arial"/>
              </a:rPr>
              <a:t>Learning</a:t>
            </a:r>
            <a:r>
              <a:rPr sz="2000" i="1" spc="-13" dirty="0">
                <a:cs typeface="Arial"/>
              </a:rPr>
              <a:t> </a:t>
            </a:r>
            <a:r>
              <a:rPr sz="2000" i="1" spc="-7" dirty="0">
                <a:cs typeface="Arial"/>
              </a:rPr>
              <a:t>by</a:t>
            </a:r>
            <a:r>
              <a:rPr sz="2000" i="1" spc="-20" dirty="0">
                <a:cs typeface="Arial"/>
              </a:rPr>
              <a:t> </a:t>
            </a:r>
            <a:r>
              <a:rPr sz="2000" i="1" spc="-7" dirty="0">
                <a:cs typeface="Arial"/>
              </a:rPr>
              <a:t>Inpainting</a:t>
            </a:r>
            <a:r>
              <a:rPr sz="2000" i="1" spc="73" dirty="0">
                <a:cs typeface="Arial"/>
              </a:rPr>
              <a:t> </a:t>
            </a:r>
            <a:r>
              <a:rPr sz="2000" dirty="0">
                <a:cs typeface="Arial MT"/>
              </a:rPr>
              <a:t>(Pathak</a:t>
            </a:r>
            <a:r>
              <a:rPr sz="2000" spc="-13" dirty="0">
                <a:cs typeface="Arial MT"/>
              </a:rPr>
              <a:t> </a:t>
            </a:r>
            <a:r>
              <a:rPr sz="2000" spc="-7" dirty="0">
                <a:cs typeface="Arial MT"/>
              </a:rPr>
              <a:t>et</a:t>
            </a:r>
            <a:r>
              <a:rPr sz="2000" spc="-20" dirty="0">
                <a:cs typeface="Arial MT"/>
              </a:rPr>
              <a:t> </a:t>
            </a:r>
            <a:r>
              <a:rPr sz="2000" spc="-7" dirty="0">
                <a:cs typeface="Arial MT"/>
              </a:rPr>
              <a:t>al.,</a:t>
            </a:r>
            <a:r>
              <a:rPr sz="2000" spc="-13" dirty="0">
                <a:cs typeface="Arial MT"/>
              </a:rPr>
              <a:t> </a:t>
            </a:r>
            <a:r>
              <a:rPr sz="2000" spc="-7" dirty="0">
                <a:cs typeface="Arial MT"/>
              </a:rPr>
              <a:t>2016)</a:t>
            </a:r>
            <a:endParaRPr sz="2000" dirty="0">
              <a:cs typeface="Arial MT"/>
            </a:endParaRPr>
          </a:p>
        </p:txBody>
      </p:sp>
    </p:spTree>
    <p:extLst>
      <p:ext uri="{BB962C8B-B14F-4D97-AF65-F5344CB8AC3E}">
        <p14:creationId xmlns:p14="http://schemas.microsoft.com/office/powerpoint/2010/main" val="2613685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222131" y="1417833"/>
            <a:ext cx="9911492" cy="3801315"/>
          </a:xfrm>
          <a:prstGeom prst="rect">
            <a:avLst/>
          </a:prstGeom>
        </p:spPr>
      </p:pic>
      <p:sp>
        <p:nvSpPr>
          <p:cNvPr id="4" name="object 4"/>
          <p:cNvSpPr txBox="1"/>
          <p:nvPr/>
        </p:nvSpPr>
        <p:spPr>
          <a:xfrm>
            <a:off x="2727178" y="5323509"/>
            <a:ext cx="6570980" cy="386430"/>
          </a:xfrm>
          <a:prstGeom prst="rect">
            <a:avLst/>
          </a:prstGeom>
        </p:spPr>
        <p:txBody>
          <a:bodyPr vert="horz" wrap="square" lIns="0" tIns="16933" rIns="0" bIns="0" rtlCol="0">
            <a:spAutoFit/>
          </a:bodyPr>
          <a:lstStyle/>
          <a:p>
            <a:pPr marL="16933" algn="ctr">
              <a:spcBef>
                <a:spcPts val="133"/>
              </a:spcBef>
            </a:pPr>
            <a:r>
              <a:rPr sz="2400" spc="-7" dirty="0">
                <a:cs typeface="Arial MT"/>
              </a:rPr>
              <a:t>Learning</a:t>
            </a:r>
            <a:r>
              <a:rPr sz="2400" spc="-33" dirty="0">
                <a:cs typeface="Arial MT"/>
              </a:rPr>
              <a:t> </a:t>
            </a:r>
            <a:r>
              <a:rPr sz="2400" spc="-7" dirty="0">
                <a:cs typeface="Arial MT"/>
              </a:rPr>
              <a:t>to</a:t>
            </a:r>
            <a:r>
              <a:rPr sz="2400" spc="-33" dirty="0">
                <a:cs typeface="Arial MT"/>
              </a:rPr>
              <a:t> </a:t>
            </a:r>
            <a:r>
              <a:rPr sz="2400" dirty="0">
                <a:cs typeface="Arial MT"/>
              </a:rPr>
              <a:t>reconstruct</a:t>
            </a:r>
            <a:r>
              <a:rPr sz="2400" spc="-27" dirty="0">
                <a:cs typeface="Arial MT"/>
              </a:rPr>
              <a:t> </a:t>
            </a:r>
            <a:r>
              <a:rPr sz="2400" spc="-7" dirty="0">
                <a:cs typeface="Arial MT"/>
              </a:rPr>
              <a:t>the</a:t>
            </a:r>
            <a:r>
              <a:rPr sz="2400" spc="-33" dirty="0">
                <a:cs typeface="Arial MT"/>
              </a:rPr>
              <a:t> </a:t>
            </a:r>
            <a:r>
              <a:rPr sz="2400" dirty="0">
                <a:cs typeface="Arial MT"/>
              </a:rPr>
              <a:t>missing</a:t>
            </a:r>
            <a:r>
              <a:rPr sz="2400" spc="-27" dirty="0">
                <a:cs typeface="Arial MT"/>
              </a:rPr>
              <a:t> </a:t>
            </a:r>
            <a:r>
              <a:rPr sz="2400" spc="-7" dirty="0">
                <a:cs typeface="Arial MT"/>
              </a:rPr>
              <a:t>pixels</a:t>
            </a:r>
            <a:endParaRPr sz="2400" dirty="0">
              <a:cs typeface="Arial MT"/>
            </a:endParaRPr>
          </a:p>
        </p:txBody>
      </p:sp>
      <p:sp>
        <p:nvSpPr>
          <p:cNvPr id="6" name="object 6"/>
          <p:cNvSpPr txBox="1">
            <a:spLocks noGrp="1"/>
          </p:cNvSpPr>
          <p:nvPr>
            <p:ph type="ftr" sz="quarter" idx="4294967295"/>
          </p:nvPr>
        </p:nvSpPr>
        <p:spPr>
          <a:xfrm>
            <a:off x="5761038" y="8658225"/>
            <a:ext cx="6430962" cy="396875"/>
          </a:xfrm>
          <a:prstGeom prst="rect">
            <a:avLst/>
          </a:prstGeom>
        </p:spPr>
        <p:txBody>
          <a:bodyPr vert="horz" wrap="square" lIns="0" tIns="0" rIns="0" bIns="0" rtlCol="0" anchor="ctr">
            <a:spAutoFit/>
          </a:bodyPr>
          <a:lstStyle/>
          <a:p>
            <a:pPr marL="16933">
              <a:lnSpc>
                <a:spcPts val="3080"/>
              </a:lnSpc>
            </a:pPr>
            <a:r>
              <a:rPr spc="-7" dirty="0"/>
              <a:t>Lecture</a:t>
            </a:r>
            <a:r>
              <a:rPr spc="-60" dirty="0"/>
              <a:t> </a:t>
            </a:r>
            <a:r>
              <a:rPr spc="-7" dirty="0"/>
              <a:t>14</a:t>
            </a:r>
            <a:r>
              <a:rPr spc="-60" dirty="0"/>
              <a:t> </a:t>
            </a:r>
            <a:r>
              <a:rPr dirty="0"/>
              <a:t>-</a:t>
            </a:r>
          </a:p>
        </p:txBody>
      </p:sp>
      <p:sp>
        <p:nvSpPr>
          <p:cNvPr id="7" name="object 7"/>
          <p:cNvSpPr txBox="1">
            <a:spLocks noGrp="1"/>
          </p:cNvSpPr>
          <p:nvPr>
            <p:ph type="dt" sz="half" idx="4294967295"/>
          </p:nvPr>
        </p:nvSpPr>
        <p:spPr>
          <a:xfrm>
            <a:off x="0" y="8497888"/>
            <a:ext cx="3295650" cy="717550"/>
          </a:xfrm>
          <a:prstGeom prst="rect">
            <a:avLst/>
          </a:prstGeom>
        </p:spPr>
        <p:txBody>
          <a:bodyPr vert="horz" wrap="square" lIns="0" tIns="0" rIns="0" bIns="0" rtlCol="0" anchor="ctr">
            <a:spAutoFit/>
          </a:bodyPr>
          <a:lstStyle/>
          <a:p>
            <a:pPr marL="16933">
              <a:lnSpc>
                <a:spcPts val="2787"/>
              </a:lnSpc>
            </a:pPr>
            <a:r>
              <a:rPr spc="-7" dirty="0"/>
              <a:t>Fei-Fei</a:t>
            </a:r>
            <a:r>
              <a:rPr spc="-27" dirty="0"/>
              <a:t> </a:t>
            </a:r>
            <a:r>
              <a:rPr spc="-7" dirty="0"/>
              <a:t>Li,</a:t>
            </a:r>
            <a:r>
              <a:rPr spc="-27" dirty="0"/>
              <a:t> </a:t>
            </a:r>
            <a:r>
              <a:rPr dirty="0"/>
              <a:t>Jiajun</a:t>
            </a:r>
            <a:r>
              <a:rPr spc="-27" dirty="0"/>
              <a:t> </a:t>
            </a:r>
            <a:r>
              <a:rPr spc="-20" dirty="0"/>
              <a:t>Wu,</a:t>
            </a:r>
            <a:r>
              <a:rPr spc="-27" dirty="0"/>
              <a:t> </a:t>
            </a:r>
            <a:r>
              <a:rPr spc="-7" dirty="0"/>
              <a:t>Ruohan</a:t>
            </a:r>
            <a:r>
              <a:rPr spc="-27" dirty="0"/>
              <a:t> </a:t>
            </a:r>
            <a:r>
              <a:rPr spc="-7" dirty="0"/>
              <a:t>Gao</a:t>
            </a:r>
          </a:p>
        </p:txBody>
      </p:sp>
      <p:sp>
        <p:nvSpPr>
          <p:cNvPr id="10" name="TextBox 9">
            <a:extLst>
              <a:ext uri="{FF2B5EF4-FFF2-40B4-BE49-F238E27FC236}">
                <a16:creationId xmlns:a16="http://schemas.microsoft.com/office/drawing/2014/main" id="{136DC2FF-5E58-ACAB-8E8F-DF5ACDF7A7AD}"/>
              </a:ext>
            </a:extLst>
          </p:cNvPr>
          <p:cNvSpPr txBox="1"/>
          <p:nvPr/>
        </p:nvSpPr>
        <p:spPr>
          <a:xfrm>
            <a:off x="9205453" y="6127483"/>
            <a:ext cx="2426108" cy="356508"/>
          </a:xfrm>
          <a:prstGeom prst="rect">
            <a:avLst/>
          </a:prstGeom>
          <a:noFill/>
        </p:spPr>
        <p:txBody>
          <a:bodyPr wrap="square">
            <a:spAutoFit/>
          </a:bodyPr>
          <a:lstStyle/>
          <a:p>
            <a:pPr marL="16933">
              <a:lnSpc>
                <a:spcPts val="2193"/>
              </a:lnSpc>
            </a:pPr>
            <a:r>
              <a:rPr lang="fr-FR" sz="1400" spc="-7" dirty="0">
                <a:latin typeface="Arial MT"/>
                <a:cs typeface="Arial MT"/>
              </a:rPr>
              <a:t>Source:</a:t>
            </a:r>
            <a:r>
              <a:rPr lang="fr-FR" sz="1400" spc="-13" dirty="0">
                <a:latin typeface="Arial MT"/>
                <a:cs typeface="Arial MT"/>
              </a:rPr>
              <a:t> </a:t>
            </a:r>
            <a:r>
              <a:rPr lang="fr-FR" sz="1400" u="heavy" spc="-7" dirty="0">
                <a:solidFill>
                  <a:srgbClr val="1155CC"/>
                </a:solidFill>
                <a:uFill>
                  <a:solidFill>
                    <a:srgbClr val="1155CC"/>
                  </a:solidFill>
                </a:uFill>
                <a:latin typeface="Arial MT"/>
                <a:cs typeface="Arial MT"/>
                <a:hlinkClick r:id="rId3"/>
              </a:rPr>
              <a:t>Pathak</a:t>
            </a:r>
            <a:r>
              <a:rPr lang="fr-FR" sz="1400" u="heavy" spc="-27" dirty="0">
                <a:solidFill>
                  <a:srgbClr val="1155CC"/>
                </a:solidFill>
                <a:uFill>
                  <a:solidFill>
                    <a:srgbClr val="1155CC"/>
                  </a:solidFill>
                </a:uFill>
                <a:latin typeface="Arial MT"/>
                <a:cs typeface="Arial MT"/>
                <a:hlinkClick r:id="rId3"/>
              </a:rPr>
              <a:t> </a:t>
            </a:r>
            <a:r>
              <a:rPr lang="fr-FR" sz="1400" u="heavy" spc="-7" dirty="0">
                <a:solidFill>
                  <a:srgbClr val="1155CC"/>
                </a:solidFill>
                <a:uFill>
                  <a:solidFill>
                    <a:srgbClr val="1155CC"/>
                  </a:solidFill>
                </a:uFill>
                <a:latin typeface="Arial MT"/>
                <a:cs typeface="Arial MT"/>
                <a:hlinkClick r:id="rId3"/>
              </a:rPr>
              <a:t>et</a:t>
            </a:r>
            <a:r>
              <a:rPr lang="fr-FR" sz="1400" u="heavy" spc="-27" dirty="0">
                <a:solidFill>
                  <a:srgbClr val="1155CC"/>
                </a:solidFill>
                <a:uFill>
                  <a:solidFill>
                    <a:srgbClr val="1155CC"/>
                  </a:solidFill>
                </a:uFill>
                <a:latin typeface="Arial MT"/>
                <a:cs typeface="Arial MT"/>
                <a:hlinkClick r:id="rId3"/>
              </a:rPr>
              <a:t> </a:t>
            </a:r>
            <a:r>
              <a:rPr lang="fr-FR" sz="1400" u="heavy" spc="-7" dirty="0">
                <a:solidFill>
                  <a:srgbClr val="1155CC"/>
                </a:solidFill>
                <a:uFill>
                  <a:solidFill>
                    <a:srgbClr val="1155CC"/>
                  </a:solidFill>
                </a:uFill>
                <a:latin typeface="Arial MT"/>
                <a:cs typeface="Arial MT"/>
                <a:hlinkClick r:id="rId3"/>
              </a:rPr>
              <a:t>al.,</a:t>
            </a:r>
            <a:r>
              <a:rPr lang="fr-FR" sz="1400" u="heavy" spc="-27" dirty="0">
                <a:solidFill>
                  <a:srgbClr val="1155CC"/>
                </a:solidFill>
                <a:uFill>
                  <a:solidFill>
                    <a:srgbClr val="1155CC"/>
                  </a:solidFill>
                </a:uFill>
                <a:latin typeface="Arial MT"/>
                <a:cs typeface="Arial MT"/>
                <a:hlinkClick r:id="rId3"/>
              </a:rPr>
              <a:t> </a:t>
            </a:r>
            <a:r>
              <a:rPr lang="fr-FR" sz="1400" u="heavy" spc="-7" dirty="0">
                <a:solidFill>
                  <a:srgbClr val="1155CC"/>
                </a:solidFill>
                <a:uFill>
                  <a:solidFill>
                    <a:srgbClr val="1155CC"/>
                  </a:solidFill>
                </a:uFill>
                <a:latin typeface="Arial MT"/>
                <a:cs typeface="Arial MT"/>
                <a:hlinkClick r:id="rId3"/>
              </a:rPr>
              <a:t>2016</a:t>
            </a:r>
            <a:endParaRPr lang="fr-FR" sz="1400" dirty="0">
              <a:latin typeface="Arial MT"/>
              <a:cs typeface="Arial MT"/>
            </a:endParaRPr>
          </a:p>
        </p:txBody>
      </p:sp>
      <p:sp>
        <p:nvSpPr>
          <p:cNvPr id="11" name="object 2">
            <a:extLst>
              <a:ext uri="{FF2B5EF4-FFF2-40B4-BE49-F238E27FC236}">
                <a16:creationId xmlns:a16="http://schemas.microsoft.com/office/drawing/2014/main" id="{D831D53D-D7FE-E570-12EB-7104BEB8EC76}"/>
              </a:ext>
            </a:extLst>
          </p:cNvPr>
          <p:cNvSpPr txBox="1">
            <a:spLocks noGrp="1"/>
          </p:cNvSpPr>
          <p:nvPr>
            <p:ph type="title"/>
          </p:nvPr>
        </p:nvSpPr>
        <p:spPr>
          <a:xfrm>
            <a:off x="341313" y="337569"/>
            <a:ext cx="10814050" cy="540319"/>
          </a:xfrm>
          <a:prstGeom prst="rect">
            <a:avLst/>
          </a:prstGeom>
        </p:spPr>
        <p:txBody>
          <a:bodyPr vert="horz" wrap="square" lIns="0" tIns="16933" rIns="0" bIns="0" rtlCol="0">
            <a:spAutoFit/>
          </a:bodyPr>
          <a:lstStyle/>
          <a:p>
            <a:pPr marL="16933">
              <a:spcBef>
                <a:spcPts val="133"/>
              </a:spcBef>
            </a:pPr>
            <a:r>
              <a:rPr sz="4000" b="0" spc="-7" dirty="0">
                <a:latin typeface="Arial MT"/>
                <a:cs typeface="Arial MT"/>
              </a:rPr>
              <a:t>Learning</a:t>
            </a:r>
            <a:r>
              <a:rPr sz="4000" b="0" spc="-33" dirty="0">
                <a:latin typeface="Arial MT"/>
                <a:cs typeface="Arial MT"/>
              </a:rPr>
              <a:t> </a:t>
            </a:r>
            <a:r>
              <a:rPr sz="4000" b="0" spc="-7" dirty="0">
                <a:latin typeface="Arial MT"/>
                <a:cs typeface="Arial MT"/>
              </a:rPr>
              <a:t>to</a:t>
            </a:r>
            <a:r>
              <a:rPr sz="4000" b="0" spc="-40" dirty="0">
                <a:latin typeface="Arial MT"/>
                <a:cs typeface="Arial MT"/>
              </a:rPr>
              <a:t> </a:t>
            </a:r>
            <a:r>
              <a:rPr sz="4000" b="0" spc="-7" dirty="0">
                <a:latin typeface="Arial MT"/>
                <a:cs typeface="Arial MT"/>
              </a:rPr>
              <a:t>inpaint</a:t>
            </a:r>
            <a:r>
              <a:rPr sz="4000" b="0" spc="-33" dirty="0">
                <a:latin typeface="Arial MT"/>
                <a:cs typeface="Arial MT"/>
              </a:rPr>
              <a:t> </a:t>
            </a:r>
            <a:r>
              <a:rPr sz="4000" b="0" spc="-7" dirty="0">
                <a:latin typeface="Arial MT"/>
                <a:cs typeface="Arial MT"/>
              </a:rPr>
              <a:t>by</a:t>
            </a:r>
            <a:r>
              <a:rPr sz="4000" b="0" spc="-33" dirty="0">
                <a:latin typeface="Arial MT"/>
                <a:cs typeface="Arial MT"/>
              </a:rPr>
              <a:t> </a:t>
            </a:r>
            <a:r>
              <a:rPr sz="4000" b="0" dirty="0">
                <a:latin typeface="Arial MT"/>
                <a:cs typeface="Arial MT"/>
              </a:rPr>
              <a:t>reconstruction</a:t>
            </a:r>
          </a:p>
        </p:txBody>
      </p:sp>
    </p:spTree>
    <p:extLst>
      <p:ext uri="{BB962C8B-B14F-4D97-AF65-F5344CB8AC3E}">
        <p14:creationId xmlns:p14="http://schemas.microsoft.com/office/powerpoint/2010/main" val="2244758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53" dirty="0"/>
              <a:t> </a:t>
            </a:r>
            <a:r>
              <a:rPr spc="-7" dirty="0"/>
              <a:t>task:</a:t>
            </a:r>
            <a:r>
              <a:rPr spc="-47" dirty="0"/>
              <a:t> </a:t>
            </a:r>
            <a:r>
              <a:rPr spc="-7" dirty="0"/>
              <a:t>image</a:t>
            </a:r>
            <a:r>
              <a:rPr spc="-40" dirty="0"/>
              <a:t> </a:t>
            </a:r>
            <a:r>
              <a:rPr dirty="0"/>
              <a:t>coloring</a:t>
            </a:r>
          </a:p>
        </p:txBody>
      </p:sp>
      <p:sp>
        <p:nvSpPr>
          <p:cNvPr id="5" name="object 5"/>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7" name="object 7"/>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1555572" y="1321323"/>
            <a:ext cx="9063605" cy="4726667"/>
          </a:xfrm>
          <a:prstGeom prst="rect">
            <a:avLst/>
          </a:prstGeom>
        </p:spPr>
      </p:pic>
      <p:sp>
        <p:nvSpPr>
          <p:cNvPr id="10" name="object 4">
            <a:extLst>
              <a:ext uri="{FF2B5EF4-FFF2-40B4-BE49-F238E27FC236}">
                <a16:creationId xmlns:a16="http://schemas.microsoft.com/office/drawing/2014/main" id="{FB03C5A4-2E39-A3B8-A711-481067FAB85F}"/>
              </a:ext>
            </a:extLst>
          </p:cNvPr>
          <p:cNvSpPr txBox="1"/>
          <p:nvPr/>
        </p:nvSpPr>
        <p:spPr>
          <a:xfrm>
            <a:off x="9089967" y="6196953"/>
            <a:ext cx="3857413" cy="252441"/>
          </a:xfrm>
          <a:prstGeom prst="rect">
            <a:avLst/>
          </a:prstGeom>
        </p:spPr>
        <p:txBody>
          <a:bodyPr vert="horz" wrap="square" lIns="0" tIns="0" rIns="0" bIns="0" rtlCol="0">
            <a:spAutoFit/>
          </a:bodyPr>
          <a:lstStyle/>
          <a:p>
            <a:pPr marL="16933">
              <a:lnSpc>
                <a:spcPts val="2193"/>
              </a:lnSpc>
            </a:pPr>
            <a:r>
              <a:rPr sz="1400" spc="-7" dirty="0">
                <a:latin typeface="Arial MT"/>
                <a:cs typeface="Arial MT"/>
              </a:rPr>
              <a:t>Source:</a:t>
            </a:r>
            <a:r>
              <a:rPr sz="1400" spc="-27" dirty="0">
                <a:latin typeface="Arial MT"/>
                <a:cs typeface="Arial MT"/>
              </a:rPr>
              <a:t> </a:t>
            </a:r>
            <a:r>
              <a:rPr sz="1400" spc="-7" dirty="0">
                <a:latin typeface="Arial MT"/>
                <a:cs typeface="Arial MT"/>
              </a:rPr>
              <a:t>Richard</a:t>
            </a:r>
            <a:r>
              <a:rPr sz="1400" spc="-27" dirty="0">
                <a:latin typeface="Arial MT"/>
                <a:cs typeface="Arial MT"/>
              </a:rPr>
              <a:t> </a:t>
            </a:r>
            <a:r>
              <a:rPr sz="1400" spc="-7" dirty="0">
                <a:latin typeface="Arial MT"/>
                <a:cs typeface="Arial MT"/>
              </a:rPr>
              <a:t>Zhang</a:t>
            </a:r>
            <a:r>
              <a:rPr sz="1400" spc="-27" dirty="0">
                <a:latin typeface="Arial MT"/>
                <a:cs typeface="Arial MT"/>
              </a:rPr>
              <a:t> </a:t>
            </a:r>
            <a:r>
              <a:rPr sz="1400" dirty="0">
                <a:latin typeface="Arial MT"/>
                <a:cs typeface="Arial MT"/>
              </a:rPr>
              <a:t>/</a:t>
            </a:r>
            <a:r>
              <a:rPr sz="1400" spc="-27" dirty="0">
                <a:latin typeface="Arial MT"/>
                <a:cs typeface="Arial MT"/>
              </a:rPr>
              <a:t> </a:t>
            </a:r>
            <a:r>
              <a:rPr sz="1400" spc="-7" dirty="0">
                <a:latin typeface="Arial MT"/>
                <a:cs typeface="Arial MT"/>
              </a:rPr>
              <a:t>Phillip</a:t>
            </a:r>
            <a:r>
              <a:rPr sz="1400" spc="-27" dirty="0">
                <a:latin typeface="Arial MT"/>
                <a:cs typeface="Arial MT"/>
              </a:rPr>
              <a:t> </a:t>
            </a:r>
            <a:r>
              <a:rPr sz="1400" spc="-7" dirty="0">
                <a:latin typeface="Arial MT"/>
                <a:cs typeface="Arial MT"/>
              </a:rPr>
              <a:t>Isola</a:t>
            </a:r>
            <a:endParaRPr sz="1400" dirty="0">
              <a:latin typeface="Arial MT"/>
              <a:cs typeface="Arial MT"/>
            </a:endParaRPr>
          </a:p>
        </p:txBody>
      </p:sp>
    </p:spTree>
    <p:extLst>
      <p:ext uri="{BB962C8B-B14F-4D97-AF65-F5344CB8AC3E}">
        <p14:creationId xmlns:p14="http://schemas.microsoft.com/office/powerpoint/2010/main" val="3165862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 Supervised vs Unsupervised Learning</a:t>
            </a:r>
          </a:p>
        </p:txBody>
      </p:sp>
      <p:sp>
        <p:nvSpPr>
          <p:cNvPr id="2" name="Content Placeholder 1"/>
          <p:cNvSpPr>
            <a:spLocks noGrp="1"/>
          </p:cNvSpPr>
          <p:nvPr>
            <p:ph idx="1"/>
          </p:nvPr>
        </p:nvSpPr>
        <p:spPr/>
        <p:txBody>
          <a:bodyPr/>
          <a:lstStyle/>
          <a:p>
            <a:r>
              <a:rPr lang="en-US"/>
              <a:t>Supervised - data + label</a:t>
            </a:r>
          </a:p>
          <a:p>
            <a:pPr lvl="1"/>
            <a:r>
              <a:rPr lang="en-US"/>
              <a:t>classification, regression, detection etc.</a:t>
            </a:r>
          </a:p>
          <a:p>
            <a:pPr lvl="1"/>
            <a:r>
              <a:rPr lang="en-US"/>
              <a:t>learning a function to map x to y</a:t>
            </a:r>
          </a:p>
          <a:p>
            <a:endParaRPr lang="en-US"/>
          </a:p>
          <a:p>
            <a:r>
              <a:rPr lang="en-US"/>
              <a:t>Unsupervised - Just data + no labels</a:t>
            </a:r>
          </a:p>
          <a:p>
            <a:pPr lvl="1"/>
            <a:r>
              <a:rPr lang="en-US"/>
              <a:t>clustering, dimensionality reduction, feature learning etc.</a:t>
            </a:r>
          </a:p>
          <a:p>
            <a:pPr lvl="1"/>
            <a:r>
              <a:rPr lang="en-US"/>
              <a:t>Learn some underlying hidden structure of the data</a:t>
            </a:r>
          </a:p>
          <a:p>
            <a:endParaRPr lang="en-US"/>
          </a:p>
        </p:txBody>
      </p:sp>
      <p:sp>
        <p:nvSpPr>
          <p:cNvPr id="126" name="Slide Number Placeholder 1"/>
          <p:cNvSpPr txBox="1">
            <a:spLocks noGrp="1"/>
          </p:cNvSpPr>
          <p:nvPr>
            <p:ph type="sldNum" sz="quarter" idx="1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3</a:t>
            </a:fld>
            <a:endParaRPr/>
          </a:p>
        </p:txBody>
      </p:sp>
    </p:spTree>
    <p:extLst>
      <p:ext uri="{BB962C8B-B14F-4D97-AF65-F5344CB8AC3E}">
        <p14:creationId xmlns:p14="http://schemas.microsoft.com/office/powerpoint/2010/main" val="3368815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E261110A-C943-6291-7476-FBFF69F3829C}"/>
              </a:ext>
            </a:extLst>
          </p:cNvPr>
          <p:cNvSpPr>
            <a:spLocks noGrp="1"/>
          </p:cNvSpPr>
          <p:nvPr>
            <p:ph idx="1"/>
          </p:nvPr>
        </p:nvSpPr>
        <p:spPr/>
        <p:txBody>
          <a:bodyPr/>
          <a:lstStyle/>
          <a:p>
            <a:pPr marL="0" indent="0">
              <a:spcBef>
                <a:spcPts val="133"/>
              </a:spcBef>
              <a:buNone/>
            </a:pPr>
            <a:r>
              <a:rPr lang="en-US" b="1" spc="-7" dirty="0">
                <a:cs typeface="Arial"/>
              </a:rPr>
              <a:t>Idea</a:t>
            </a:r>
            <a:r>
              <a:rPr lang="en-US" spc="-7" dirty="0">
                <a:cs typeface="Arial MT"/>
              </a:rPr>
              <a:t>:</a:t>
            </a:r>
            <a:r>
              <a:rPr lang="en-US" spc="-27" dirty="0">
                <a:cs typeface="Arial MT"/>
              </a:rPr>
              <a:t> </a:t>
            </a:r>
            <a:r>
              <a:rPr lang="en-US" dirty="0">
                <a:cs typeface="Arial MT"/>
              </a:rPr>
              <a:t>model</a:t>
            </a:r>
            <a:r>
              <a:rPr lang="en-US" spc="-20" dirty="0">
                <a:cs typeface="Arial MT"/>
              </a:rPr>
              <a:t> </a:t>
            </a:r>
            <a:r>
              <a:rPr lang="en-US" spc="-7" dirty="0">
                <a:cs typeface="Arial MT"/>
              </a:rPr>
              <a:t>the</a:t>
            </a:r>
            <a:r>
              <a:rPr lang="en-US" dirty="0">
                <a:cs typeface="Arial MT"/>
              </a:rPr>
              <a:t> </a:t>
            </a:r>
            <a:r>
              <a:rPr lang="en-US" i="1" spc="-7" dirty="0">
                <a:cs typeface="Arial"/>
              </a:rPr>
              <a:t>temporal</a:t>
            </a:r>
            <a:r>
              <a:rPr lang="en-US" i="1" spc="-20" dirty="0">
                <a:cs typeface="Arial"/>
              </a:rPr>
              <a:t> </a:t>
            </a:r>
            <a:r>
              <a:rPr lang="en-US" i="1" dirty="0">
                <a:cs typeface="Arial"/>
              </a:rPr>
              <a:t>coherence</a:t>
            </a:r>
            <a:r>
              <a:rPr lang="en-US" i="1" spc="13" dirty="0">
                <a:cs typeface="Arial"/>
              </a:rPr>
              <a:t> </a:t>
            </a:r>
            <a:r>
              <a:rPr lang="en-US" spc="-7" dirty="0">
                <a:cs typeface="Arial MT"/>
              </a:rPr>
              <a:t>of</a:t>
            </a:r>
            <a:r>
              <a:rPr lang="en-US" spc="-20" dirty="0">
                <a:cs typeface="Arial MT"/>
              </a:rPr>
              <a:t> </a:t>
            </a:r>
            <a:r>
              <a:rPr lang="en-US" dirty="0">
                <a:cs typeface="Arial MT"/>
              </a:rPr>
              <a:t>colors</a:t>
            </a:r>
            <a:r>
              <a:rPr lang="en-US" spc="-13" dirty="0">
                <a:cs typeface="Arial MT"/>
              </a:rPr>
              <a:t> </a:t>
            </a:r>
            <a:r>
              <a:rPr lang="en-US" spc="-7" dirty="0">
                <a:cs typeface="Arial MT"/>
              </a:rPr>
              <a:t>in</a:t>
            </a:r>
            <a:r>
              <a:rPr lang="en-US" spc="-20" dirty="0">
                <a:cs typeface="Arial MT"/>
              </a:rPr>
              <a:t> </a:t>
            </a:r>
            <a:r>
              <a:rPr lang="en-US" dirty="0">
                <a:cs typeface="Arial MT"/>
              </a:rPr>
              <a:t>videos</a:t>
            </a:r>
          </a:p>
          <a:p>
            <a:pPr marL="0" indent="0">
              <a:spcBef>
                <a:spcPts val="133"/>
              </a:spcBef>
              <a:buNone/>
            </a:pPr>
            <a:endParaRPr lang="en-US" dirty="0">
              <a:cs typeface="Arial MT"/>
            </a:endParaRPr>
          </a:p>
          <a:p>
            <a:pPr marL="150703">
              <a:spcBef>
                <a:spcPts val="2407"/>
              </a:spcBef>
              <a:tabLst>
                <a:tab pos="4217141" algn="l"/>
              </a:tabLst>
            </a:pPr>
            <a:r>
              <a:rPr lang="en-US" dirty="0">
                <a:cs typeface="Arial MT"/>
              </a:rPr>
              <a:t>         reference</a:t>
            </a:r>
            <a:r>
              <a:rPr lang="en-US" spc="-7" dirty="0">
                <a:cs typeface="Arial MT"/>
              </a:rPr>
              <a:t> frame	             </a:t>
            </a:r>
            <a:r>
              <a:rPr lang="en-US" spc="-9" baseline="1461" dirty="0">
                <a:cs typeface="Arial MT"/>
              </a:rPr>
              <a:t>how</a:t>
            </a:r>
            <a:r>
              <a:rPr lang="en-US" spc="-40" baseline="1461" dirty="0">
                <a:cs typeface="Arial MT"/>
              </a:rPr>
              <a:t> </a:t>
            </a:r>
            <a:r>
              <a:rPr lang="en-US" baseline="1461" dirty="0">
                <a:cs typeface="Arial MT"/>
              </a:rPr>
              <a:t>should</a:t>
            </a:r>
            <a:r>
              <a:rPr lang="en-US" spc="-40" baseline="1461" dirty="0">
                <a:cs typeface="Arial MT"/>
              </a:rPr>
              <a:t> </a:t>
            </a:r>
            <a:r>
              <a:rPr lang="en-US" baseline="1461" dirty="0">
                <a:cs typeface="Arial MT"/>
              </a:rPr>
              <a:t>I</a:t>
            </a:r>
            <a:r>
              <a:rPr lang="en-US" spc="-40" baseline="1461" dirty="0">
                <a:cs typeface="Arial MT"/>
              </a:rPr>
              <a:t> </a:t>
            </a:r>
            <a:r>
              <a:rPr lang="en-US" baseline="1461" dirty="0">
                <a:cs typeface="Arial MT"/>
              </a:rPr>
              <a:t>color</a:t>
            </a:r>
            <a:r>
              <a:rPr lang="en-US" spc="-40" baseline="1461" dirty="0">
                <a:cs typeface="Arial MT"/>
              </a:rPr>
              <a:t> </a:t>
            </a:r>
            <a:r>
              <a:rPr lang="en-US" spc="-9" baseline="1461" dirty="0">
                <a:cs typeface="Arial MT"/>
              </a:rPr>
              <a:t>these</a:t>
            </a:r>
            <a:r>
              <a:rPr lang="en-US" spc="-40" baseline="1461" dirty="0">
                <a:cs typeface="Arial MT"/>
              </a:rPr>
              <a:t> </a:t>
            </a:r>
            <a:r>
              <a:rPr lang="en-US" spc="-9" baseline="1461" dirty="0">
                <a:cs typeface="Arial MT"/>
              </a:rPr>
              <a:t>frames?</a:t>
            </a:r>
            <a:endParaRPr lang="en-US" baseline="1461" dirty="0">
              <a:cs typeface="Arial MT"/>
            </a:endParaRPr>
          </a:p>
          <a:p>
            <a:endParaRPr lang="en-IN" dirty="0"/>
          </a:p>
        </p:txBody>
      </p:sp>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53" dirty="0"/>
              <a:t> </a:t>
            </a:r>
            <a:r>
              <a:rPr spc="-7" dirty="0"/>
              <a:t>task:</a:t>
            </a:r>
            <a:r>
              <a:rPr spc="-47" dirty="0"/>
              <a:t> </a:t>
            </a:r>
            <a:r>
              <a:rPr dirty="0"/>
              <a:t>video</a:t>
            </a:r>
            <a:r>
              <a:rPr spc="-47" dirty="0"/>
              <a:t> </a:t>
            </a:r>
            <a:r>
              <a:rPr dirty="0"/>
              <a:t>coloring</a:t>
            </a:r>
          </a:p>
        </p:txBody>
      </p:sp>
      <p:sp>
        <p:nvSpPr>
          <p:cNvPr id="27" name="object 27"/>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28" name="object 28"/>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sp>
        <p:nvSpPr>
          <p:cNvPr id="29" name="object 29"/>
          <p:cNvSpPr txBox="1">
            <a:spLocks noGrp="1"/>
          </p:cNvSpPr>
          <p:nvPr>
            <p:ph type="sldNum" sz="quarter" idx="4294967295"/>
          </p:nvPr>
        </p:nvSpPr>
        <p:spPr>
          <a:xfrm>
            <a:off x="11833225" y="4835525"/>
            <a:ext cx="358775" cy="309563"/>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310"/>
              </a:lnSpc>
            </a:pPr>
            <a:fld id="{81D60167-4931-47E6-BA6A-407CBD079E47}" type="slidenum">
              <a:rPr lang="en-IN" smtClean="0"/>
              <a:pPr marL="38100">
                <a:lnSpc>
                  <a:spcPts val="2310"/>
                </a:lnSpc>
              </a:pPr>
              <a:t>30</a:t>
            </a:fld>
            <a:endParaRPr dirty="0"/>
          </a:p>
        </p:txBody>
      </p:sp>
      <p:grpSp>
        <p:nvGrpSpPr>
          <p:cNvPr id="3" name="object 3"/>
          <p:cNvGrpSpPr/>
          <p:nvPr/>
        </p:nvGrpSpPr>
        <p:grpSpPr>
          <a:xfrm>
            <a:off x="793037" y="2561371"/>
            <a:ext cx="10179473" cy="2298700"/>
            <a:chOff x="594777" y="1921028"/>
            <a:chExt cx="7634605" cy="1724025"/>
          </a:xfrm>
        </p:grpSpPr>
        <p:pic>
          <p:nvPicPr>
            <p:cNvPr id="4" name="object 4"/>
            <p:cNvPicPr/>
            <p:nvPr/>
          </p:nvPicPr>
          <p:blipFill>
            <a:blip r:embed="rId2" cstate="print"/>
            <a:stretch>
              <a:fillRect/>
            </a:stretch>
          </p:blipFill>
          <p:spPr>
            <a:xfrm>
              <a:off x="594777" y="1921028"/>
              <a:ext cx="2029297" cy="1723459"/>
            </a:xfrm>
            <a:prstGeom prst="rect">
              <a:avLst/>
            </a:prstGeom>
          </p:spPr>
        </p:pic>
        <p:pic>
          <p:nvPicPr>
            <p:cNvPr id="5" name="object 5"/>
            <p:cNvPicPr/>
            <p:nvPr/>
          </p:nvPicPr>
          <p:blipFill>
            <a:blip r:embed="rId3" cstate="print"/>
            <a:stretch>
              <a:fillRect/>
            </a:stretch>
          </p:blipFill>
          <p:spPr>
            <a:xfrm>
              <a:off x="2946069" y="2114879"/>
              <a:ext cx="1613592" cy="1381564"/>
            </a:xfrm>
            <a:prstGeom prst="rect">
              <a:avLst/>
            </a:prstGeom>
          </p:spPr>
        </p:pic>
        <p:pic>
          <p:nvPicPr>
            <p:cNvPr id="6" name="object 6"/>
            <p:cNvPicPr/>
            <p:nvPr/>
          </p:nvPicPr>
          <p:blipFill>
            <a:blip r:embed="rId4" cstate="print"/>
            <a:stretch>
              <a:fillRect/>
            </a:stretch>
          </p:blipFill>
          <p:spPr>
            <a:xfrm>
              <a:off x="4788094" y="2108271"/>
              <a:ext cx="1634959" cy="1391024"/>
            </a:xfrm>
            <a:prstGeom prst="rect">
              <a:avLst/>
            </a:prstGeom>
          </p:spPr>
        </p:pic>
        <p:pic>
          <p:nvPicPr>
            <p:cNvPr id="7" name="object 7"/>
            <p:cNvPicPr/>
            <p:nvPr/>
          </p:nvPicPr>
          <p:blipFill>
            <a:blip r:embed="rId5" cstate="print"/>
            <a:stretch>
              <a:fillRect/>
            </a:stretch>
          </p:blipFill>
          <p:spPr>
            <a:xfrm>
              <a:off x="6614582" y="2111774"/>
              <a:ext cx="1614790" cy="1394018"/>
            </a:xfrm>
            <a:prstGeom prst="rect">
              <a:avLst/>
            </a:prstGeom>
          </p:spPr>
        </p:pic>
      </p:grpSp>
      <p:sp>
        <p:nvSpPr>
          <p:cNvPr id="8" name="object 8"/>
          <p:cNvSpPr txBox="1"/>
          <p:nvPr/>
        </p:nvSpPr>
        <p:spPr>
          <a:xfrm>
            <a:off x="4744540" y="4632118"/>
            <a:ext cx="5413587" cy="304421"/>
          </a:xfrm>
          <a:prstGeom prst="rect">
            <a:avLst/>
          </a:prstGeom>
        </p:spPr>
        <p:txBody>
          <a:bodyPr vert="horz" wrap="square" lIns="0" tIns="16933" rIns="0" bIns="0" rtlCol="0">
            <a:spAutoFit/>
          </a:bodyPr>
          <a:lstStyle/>
          <a:p>
            <a:pPr marL="16933">
              <a:spcBef>
                <a:spcPts val="133"/>
              </a:spcBef>
              <a:tabLst>
                <a:tab pos="2574649" algn="l"/>
                <a:tab pos="4929170" algn="l"/>
              </a:tabLst>
            </a:pPr>
            <a:r>
              <a:rPr sz="1867" dirty="0">
                <a:latin typeface="Arial MT"/>
                <a:cs typeface="Arial MT"/>
              </a:rPr>
              <a:t>t</a:t>
            </a:r>
            <a:r>
              <a:rPr sz="1867" spc="-7"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1	t</a:t>
            </a:r>
            <a:r>
              <a:rPr sz="1867" spc="-7"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2	t</a:t>
            </a:r>
            <a:r>
              <a:rPr sz="1867" spc="-67" dirty="0">
                <a:latin typeface="Arial MT"/>
                <a:cs typeface="Arial MT"/>
              </a:rPr>
              <a:t> </a:t>
            </a:r>
            <a:r>
              <a:rPr sz="1867" dirty="0">
                <a:latin typeface="Arial MT"/>
                <a:cs typeface="Arial MT"/>
              </a:rPr>
              <a:t>=</a:t>
            </a:r>
            <a:r>
              <a:rPr sz="1867" spc="-67" dirty="0">
                <a:latin typeface="Arial MT"/>
                <a:cs typeface="Arial MT"/>
              </a:rPr>
              <a:t> </a:t>
            </a:r>
            <a:r>
              <a:rPr sz="1867" dirty="0">
                <a:latin typeface="Arial MT"/>
                <a:cs typeface="Arial MT"/>
              </a:rPr>
              <a:t>3</a:t>
            </a:r>
            <a:endParaRPr sz="1867">
              <a:latin typeface="Arial MT"/>
              <a:cs typeface="Arial MT"/>
            </a:endParaRPr>
          </a:p>
        </p:txBody>
      </p:sp>
      <p:sp>
        <p:nvSpPr>
          <p:cNvPr id="9" name="object 9"/>
          <p:cNvSpPr txBox="1"/>
          <p:nvPr/>
        </p:nvSpPr>
        <p:spPr>
          <a:xfrm>
            <a:off x="11194834" y="3533031"/>
            <a:ext cx="301413" cy="406885"/>
          </a:xfrm>
          <a:prstGeom prst="rect">
            <a:avLst/>
          </a:prstGeom>
        </p:spPr>
        <p:txBody>
          <a:bodyPr vert="horz" wrap="square" lIns="0" tIns="16933" rIns="0" bIns="0" rtlCol="0">
            <a:spAutoFit/>
          </a:bodyPr>
          <a:lstStyle/>
          <a:p>
            <a:pPr marL="16933">
              <a:spcBef>
                <a:spcPts val="133"/>
              </a:spcBef>
            </a:pPr>
            <a:r>
              <a:rPr sz="2533" spc="-7" dirty="0">
                <a:latin typeface="Arial MT"/>
                <a:cs typeface="Arial MT"/>
              </a:rPr>
              <a:t>...</a:t>
            </a:r>
            <a:endParaRPr sz="2533">
              <a:latin typeface="Arial MT"/>
              <a:cs typeface="Arial MT"/>
            </a:endParaRPr>
          </a:p>
        </p:txBody>
      </p:sp>
      <p:sp>
        <p:nvSpPr>
          <p:cNvPr id="11" name="object 11"/>
          <p:cNvSpPr txBox="1"/>
          <p:nvPr/>
        </p:nvSpPr>
        <p:spPr>
          <a:xfrm>
            <a:off x="1877244" y="4805051"/>
            <a:ext cx="5012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t</a:t>
            </a:r>
            <a:r>
              <a:rPr sz="1867" spc="-67" dirty="0">
                <a:latin typeface="Arial MT"/>
                <a:cs typeface="Arial MT"/>
              </a:rPr>
              <a:t> </a:t>
            </a:r>
            <a:r>
              <a:rPr sz="1867" dirty="0">
                <a:latin typeface="Arial MT"/>
                <a:cs typeface="Arial MT"/>
              </a:rPr>
              <a:t>=</a:t>
            </a:r>
            <a:r>
              <a:rPr sz="1867" spc="-67" dirty="0">
                <a:latin typeface="Arial MT"/>
                <a:cs typeface="Arial MT"/>
              </a:rPr>
              <a:t> </a:t>
            </a:r>
            <a:r>
              <a:rPr sz="1867" dirty="0">
                <a:latin typeface="Arial MT"/>
                <a:cs typeface="Arial MT"/>
              </a:rPr>
              <a:t>0</a:t>
            </a:r>
            <a:endParaRPr sz="1867">
              <a:latin typeface="Arial MT"/>
              <a:cs typeface="Arial MT"/>
            </a:endParaRPr>
          </a:p>
        </p:txBody>
      </p:sp>
      <p:grpSp>
        <p:nvGrpSpPr>
          <p:cNvPr id="13" name="object 13"/>
          <p:cNvGrpSpPr/>
          <p:nvPr/>
        </p:nvGrpSpPr>
        <p:grpSpPr>
          <a:xfrm>
            <a:off x="2400549" y="2908735"/>
            <a:ext cx="7679267" cy="881380"/>
            <a:chOff x="1800412" y="2181551"/>
            <a:chExt cx="5759450" cy="661035"/>
          </a:xfrm>
        </p:grpSpPr>
        <p:pic>
          <p:nvPicPr>
            <p:cNvPr id="14" name="object 14"/>
            <p:cNvPicPr/>
            <p:nvPr/>
          </p:nvPicPr>
          <p:blipFill>
            <a:blip r:embed="rId6" cstate="print"/>
            <a:stretch>
              <a:fillRect/>
            </a:stretch>
          </p:blipFill>
          <p:spPr>
            <a:xfrm>
              <a:off x="1800412" y="2672212"/>
              <a:ext cx="182624" cy="170324"/>
            </a:xfrm>
            <a:prstGeom prst="rect">
              <a:avLst/>
            </a:prstGeom>
          </p:spPr>
        </p:pic>
        <p:pic>
          <p:nvPicPr>
            <p:cNvPr id="15" name="object 15"/>
            <p:cNvPicPr/>
            <p:nvPr/>
          </p:nvPicPr>
          <p:blipFill>
            <a:blip r:embed="rId7" cstate="print"/>
            <a:stretch>
              <a:fillRect/>
            </a:stretch>
          </p:blipFill>
          <p:spPr>
            <a:xfrm>
              <a:off x="3869259" y="2614430"/>
              <a:ext cx="182624" cy="170324"/>
            </a:xfrm>
            <a:prstGeom prst="rect">
              <a:avLst/>
            </a:prstGeom>
          </p:spPr>
        </p:pic>
        <p:sp>
          <p:nvSpPr>
            <p:cNvPr id="16" name="object 16"/>
            <p:cNvSpPr/>
            <p:nvPr/>
          </p:nvSpPr>
          <p:spPr>
            <a:xfrm>
              <a:off x="1952925" y="2380505"/>
              <a:ext cx="1820545" cy="320040"/>
            </a:xfrm>
            <a:custGeom>
              <a:avLst/>
              <a:gdLst/>
              <a:ahLst/>
              <a:cxnLst/>
              <a:rect l="l" t="t" r="r" b="b"/>
              <a:pathLst>
                <a:path w="1820545" h="320039">
                  <a:moveTo>
                    <a:pt x="0" y="320018"/>
                  </a:moveTo>
                  <a:lnTo>
                    <a:pt x="11055" y="278665"/>
                  </a:lnTo>
                  <a:lnTo>
                    <a:pt x="42900" y="238283"/>
                  </a:lnTo>
                  <a:lnTo>
                    <a:pt x="93557" y="199383"/>
                  </a:lnTo>
                  <a:lnTo>
                    <a:pt x="161043" y="162472"/>
                  </a:lnTo>
                  <a:lnTo>
                    <a:pt x="200479" y="144923"/>
                  </a:lnTo>
                  <a:lnTo>
                    <a:pt x="243380" y="128062"/>
                  </a:lnTo>
                  <a:lnTo>
                    <a:pt x="289498" y="111955"/>
                  </a:lnTo>
                  <a:lnTo>
                    <a:pt x="338587" y="96663"/>
                  </a:lnTo>
                  <a:lnTo>
                    <a:pt x="390398" y="82252"/>
                  </a:lnTo>
                  <a:lnTo>
                    <a:pt x="444684" y="68784"/>
                  </a:lnTo>
                  <a:lnTo>
                    <a:pt x="501198" y="56324"/>
                  </a:lnTo>
                  <a:lnTo>
                    <a:pt x="559692" y="44935"/>
                  </a:lnTo>
                  <a:lnTo>
                    <a:pt x="619918" y="34681"/>
                  </a:lnTo>
                  <a:lnTo>
                    <a:pt x="681630" y="25626"/>
                  </a:lnTo>
                  <a:lnTo>
                    <a:pt x="744579" y="17833"/>
                  </a:lnTo>
                  <a:lnTo>
                    <a:pt x="808518" y="11367"/>
                  </a:lnTo>
                  <a:lnTo>
                    <a:pt x="873199" y="6290"/>
                  </a:lnTo>
                  <a:lnTo>
                    <a:pt x="938376" y="2667"/>
                  </a:lnTo>
                  <a:lnTo>
                    <a:pt x="1003799" y="562"/>
                  </a:lnTo>
                  <a:lnTo>
                    <a:pt x="1057552" y="0"/>
                  </a:lnTo>
                  <a:lnTo>
                    <a:pt x="1111167" y="463"/>
                  </a:lnTo>
                  <a:lnTo>
                    <a:pt x="1164507" y="1912"/>
                  </a:lnTo>
                  <a:lnTo>
                    <a:pt x="1217436" y="4305"/>
                  </a:lnTo>
                  <a:lnTo>
                    <a:pt x="1269817" y="7602"/>
                  </a:lnTo>
                  <a:lnTo>
                    <a:pt x="1321511" y="11761"/>
                  </a:lnTo>
                  <a:lnTo>
                    <a:pt x="1372382" y="16741"/>
                  </a:lnTo>
                  <a:lnTo>
                    <a:pt x="1422293" y="22502"/>
                  </a:lnTo>
                  <a:lnTo>
                    <a:pt x="1471107" y="29003"/>
                  </a:lnTo>
                  <a:lnTo>
                    <a:pt x="1518686" y="36203"/>
                  </a:lnTo>
                  <a:lnTo>
                    <a:pt x="1564893" y="44061"/>
                  </a:lnTo>
                  <a:lnTo>
                    <a:pt x="1609591" y="52536"/>
                  </a:lnTo>
                  <a:lnTo>
                    <a:pt x="1652643" y="61588"/>
                  </a:lnTo>
                  <a:lnTo>
                    <a:pt x="1693912" y="71175"/>
                  </a:lnTo>
                  <a:lnTo>
                    <a:pt x="1745141" y="84502"/>
                  </a:lnTo>
                  <a:lnTo>
                    <a:pt x="1785080" y="96191"/>
                  </a:lnTo>
                  <a:lnTo>
                    <a:pt x="1815102" y="105887"/>
                  </a:lnTo>
                  <a:lnTo>
                    <a:pt x="1820297" y="107661"/>
                  </a:lnTo>
                </a:path>
              </a:pathLst>
            </a:custGeom>
            <a:ln w="38099">
              <a:solidFill>
                <a:srgbClr val="FF9900"/>
              </a:solidFill>
            </a:ln>
          </p:spPr>
          <p:txBody>
            <a:bodyPr wrap="square" lIns="0" tIns="0" rIns="0" bIns="0" rtlCol="0"/>
            <a:lstStyle/>
            <a:p>
              <a:endParaRPr sz="2400"/>
            </a:p>
          </p:txBody>
        </p:sp>
        <p:pic>
          <p:nvPicPr>
            <p:cNvPr id="17" name="object 17"/>
            <p:cNvPicPr/>
            <p:nvPr/>
          </p:nvPicPr>
          <p:blipFill>
            <a:blip r:embed="rId8" cstate="print"/>
            <a:stretch>
              <a:fillRect/>
            </a:stretch>
          </p:blipFill>
          <p:spPr>
            <a:xfrm>
              <a:off x="3718094" y="2417554"/>
              <a:ext cx="215844" cy="188786"/>
            </a:xfrm>
            <a:prstGeom prst="rect">
              <a:avLst/>
            </a:prstGeom>
          </p:spPr>
        </p:pic>
        <p:pic>
          <p:nvPicPr>
            <p:cNvPr id="18" name="object 18"/>
            <p:cNvPicPr/>
            <p:nvPr/>
          </p:nvPicPr>
          <p:blipFill>
            <a:blip r:embed="rId6" cstate="print"/>
            <a:stretch>
              <a:fillRect/>
            </a:stretch>
          </p:blipFill>
          <p:spPr>
            <a:xfrm>
              <a:off x="5623065" y="2577330"/>
              <a:ext cx="182624" cy="170324"/>
            </a:xfrm>
            <a:prstGeom prst="rect">
              <a:avLst/>
            </a:prstGeom>
          </p:spPr>
        </p:pic>
        <p:sp>
          <p:nvSpPr>
            <p:cNvPr id="19" name="object 19"/>
            <p:cNvSpPr/>
            <p:nvPr/>
          </p:nvSpPr>
          <p:spPr>
            <a:xfrm>
              <a:off x="1952925" y="2343276"/>
              <a:ext cx="3500120" cy="357505"/>
            </a:xfrm>
            <a:custGeom>
              <a:avLst/>
              <a:gdLst/>
              <a:ahLst/>
              <a:cxnLst/>
              <a:rect l="l" t="t" r="r" b="b"/>
              <a:pathLst>
                <a:path w="3500120" h="357505">
                  <a:moveTo>
                    <a:pt x="0" y="357246"/>
                  </a:moveTo>
                  <a:lnTo>
                    <a:pt x="15219" y="317394"/>
                  </a:lnTo>
                  <a:lnTo>
                    <a:pt x="59318" y="278303"/>
                  </a:lnTo>
                  <a:lnTo>
                    <a:pt x="103605" y="252843"/>
                  </a:lnTo>
                  <a:lnTo>
                    <a:pt x="158992" y="227990"/>
                  </a:lnTo>
                  <a:lnTo>
                    <a:pt x="224787" y="203849"/>
                  </a:lnTo>
                  <a:lnTo>
                    <a:pt x="261369" y="192080"/>
                  </a:lnTo>
                  <a:lnTo>
                    <a:pt x="300294" y="180529"/>
                  </a:lnTo>
                  <a:lnTo>
                    <a:pt x="341473" y="169209"/>
                  </a:lnTo>
                  <a:lnTo>
                    <a:pt x="384820" y="158135"/>
                  </a:lnTo>
                  <a:lnTo>
                    <a:pt x="430249" y="147320"/>
                  </a:lnTo>
                  <a:lnTo>
                    <a:pt x="477672" y="136776"/>
                  </a:lnTo>
                  <a:lnTo>
                    <a:pt x="527003" y="126517"/>
                  </a:lnTo>
                  <a:lnTo>
                    <a:pt x="578156" y="116558"/>
                  </a:lnTo>
                  <a:lnTo>
                    <a:pt x="631043" y="106910"/>
                  </a:lnTo>
                  <a:lnTo>
                    <a:pt x="685577" y="97588"/>
                  </a:lnTo>
                  <a:lnTo>
                    <a:pt x="741673" y="88604"/>
                  </a:lnTo>
                  <a:lnTo>
                    <a:pt x="799243" y="79973"/>
                  </a:lnTo>
                  <a:lnTo>
                    <a:pt x="858200" y="71707"/>
                  </a:lnTo>
                  <a:lnTo>
                    <a:pt x="918459" y="63821"/>
                  </a:lnTo>
                  <a:lnTo>
                    <a:pt x="979931" y="56326"/>
                  </a:lnTo>
                  <a:lnTo>
                    <a:pt x="1042531" y="49238"/>
                  </a:lnTo>
                  <a:lnTo>
                    <a:pt x="1106171" y="42568"/>
                  </a:lnTo>
                  <a:lnTo>
                    <a:pt x="1170766" y="36331"/>
                  </a:lnTo>
                  <a:lnTo>
                    <a:pt x="1236228" y="30540"/>
                  </a:lnTo>
                  <a:lnTo>
                    <a:pt x="1302470" y="25208"/>
                  </a:lnTo>
                  <a:lnTo>
                    <a:pt x="1369406" y="20348"/>
                  </a:lnTo>
                  <a:lnTo>
                    <a:pt x="1436949" y="15975"/>
                  </a:lnTo>
                  <a:lnTo>
                    <a:pt x="1505012" y="12101"/>
                  </a:lnTo>
                  <a:lnTo>
                    <a:pt x="1573510" y="8740"/>
                  </a:lnTo>
                  <a:lnTo>
                    <a:pt x="1642353" y="5905"/>
                  </a:lnTo>
                  <a:lnTo>
                    <a:pt x="1711458" y="3609"/>
                  </a:lnTo>
                  <a:lnTo>
                    <a:pt x="1780735" y="1867"/>
                  </a:lnTo>
                  <a:lnTo>
                    <a:pt x="1850099" y="690"/>
                  </a:lnTo>
                  <a:lnTo>
                    <a:pt x="1905595" y="163"/>
                  </a:lnTo>
                  <a:lnTo>
                    <a:pt x="1961046" y="0"/>
                  </a:lnTo>
                  <a:lnTo>
                    <a:pt x="2016409" y="191"/>
                  </a:lnTo>
                  <a:lnTo>
                    <a:pt x="2071638" y="729"/>
                  </a:lnTo>
                  <a:lnTo>
                    <a:pt x="2126689" y="1606"/>
                  </a:lnTo>
                  <a:lnTo>
                    <a:pt x="2181519" y="2814"/>
                  </a:lnTo>
                  <a:lnTo>
                    <a:pt x="2236082" y="4346"/>
                  </a:lnTo>
                  <a:lnTo>
                    <a:pt x="2290334" y="6192"/>
                  </a:lnTo>
                  <a:lnTo>
                    <a:pt x="2344232" y="8346"/>
                  </a:lnTo>
                  <a:lnTo>
                    <a:pt x="2397729" y="10798"/>
                  </a:lnTo>
                  <a:lnTo>
                    <a:pt x="2450783" y="13542"/>
                  </a:lnTo>
                  <a:lnTo>
                    <a:pt x="2503348" y="16569"/>
                  </a:lnTo>
                  <a:lnTo>
                    <a:pt x="2555380" y="19871"/>
                  </a:lnTo>
                  <a:lnTo>
                    <a:pt x="2606835" y="23440"/>
                  </a:lnTo>
                  <a:lnTo>
                    <a:pt x="2657668" y="27268"/>
                  </a:lnTo>
                  <a:lnTo>
                    <a:pt x="2707835" y="31347"/>
                  </a:lnTo>
                  <a:lnTo>
                    <a:pt x="2757292" y="35670"/>
                  </a:lnTo>
                  <a:lnTo>
                    <a:pt x="2805994" y="40227"/>
                  </a:lnTo>
                  <a:lnTo>
                    <a:pt x="2853897" y="45012"/>
                  </a:lnTo>
                  <a:lnTo>
                    <a:pt x="2900956" y="50016"/>
                  </a:lnTo>
                  <a:lnTo>
                    <a:pt x="2947127" y="55232"/>
                  </a:lnTo>
                  <a:lnTo>
                    <a:pt x="2992366" y="60650"/>
                  </a:lnTo>
                  <a:lnTo>
                    <a:pt x="3036628" y="66264"/>
                  </a:lnTo>
                  <a:lnTo>
                    <a:pt x="3079868" y="72065"/>
                  </a:lnTo>
                  <a:lnTo>
                    <a:pt x="3122043" y="78045"/>
                  </a:lnTo>
                  <a:lnTo>
                    <a:pt x="3173196" y="85761"/>
                  </a:lnTo>
                  <a:lnTo>
                    <a:pt x="3222527" y="93728"/>
                  </a:lnTo>
                  <a:lnTo>
                    <a:pt x="3269950" y="101932"/>
                  </a:lnTo>
                  <a:lnTo>
                    <a:pt x="3315379" y="110356"/>
                  </a:lnTo>
                  <a:lnTo>
                    <a:pt x="3358726" y="118986"/>
                  </a:lnTo>
                  <a:lnTo>
                    <a:pt x="3409851" y="130038"/>
                  </a:lnTo>
                  <a:lnTo>
                    <a:pt x="3457419" y="141355"/>
                  </a:lnTo>
                  <a:lnTo>
                    <a:pt x="3479816" y="147104"/>
                  </a:lnTo>
                  <a:lnTo>
                    <a:pt x="3483470" y="148067"/>
                  </a:lnTo>
                  <a:lnTo>
                    <a:pt x="3487084" y="149032"/>
                  </a:lnTo>
                  <a:lnTo>
                    <a:pt x="3490659" y="150000"/>
                  </a:lnTo>
                  <a:lnTo>
                    <a:pt x="3499775" y="152501"/>
                  </a:lnTo>
                </a:path>
              </a:pathLst>
            </a:custGeom>
            <a:ln w="38099">
              <a:solidFill>
                <a:srgbClr val="FF9900"/>
              </a:solidFill>
            </a:ln>
          </p:spPr>
          <p:txBody>
            <a:bodyPr wrap="square" lIns="0" tIns="0" rIns="0" bIns="0" rtlCol="0"/>
            <a:lstStyle/>
            <a:p>
              <a:endParaRPr sz="2400"/>
            </a:p>
          </p:txBody>
        </p:sp>
        <p:pic>
          <p:nvPicPr>
            <p:cNvPr id="20" name="object 20"/>
            <p:cNvPicPr/>
            <p:nvPr/>
          </p:nvPicPr>
          <p:blipFill>
            <a:blip r:embed="rId9" cstate="print"/>
            <a:stretch>
              <a:fillRect/>
            </a:stretch>
          </p:blipFill>
          <p:spPr>
            <a:xfrm>
              <a:off x="5403384" y="2421553"/>
              <a:ext cx="219957" cy="176431"/>
            </a:xfrm>
            <a:prstGeom prst="rect">
              <a:avLst/>
            </a:prstGeom>
          </p:spPr>
        </p:pic>
        <p:pic>
          <p:nvPicPr>
            <p:cNvPr id="21" name="object 21"/>
            <p:cNvPicPr/>
            <p:nvPr/>
          </p:nvPicPr>
          <p:blipFill>
            <a:blip r:embed="rId6" cstate="print"/>
            <a:stretch>
              <a:fillRect/>
            </a:stretch>
          </p:blipFill>
          <p:spPr>
            <a:xfrm>
              <a:off x="7376865" y="2437708"/>
              <a:ext cx="182624" cy="170324"/>
            </a:xfrm>
            <a:prstGeom prst="rect">
              <a:avLst/>
            </a:prstGeom>
          </p:spPr>
        </p:pic>
        <p:sp>
          <p:nvSpPr>
            <p:cNvPr id="22" name="object 22"/>
            <p:cNvSpPr/>
            <p:nvPr/>
          </p:nvSpPr>
          <p:spPr>
            <a:xfrm>
              <a:off x="1891725" y="2200601"/>
              <a:ext cx="5365115" cy="476884"/>
            </a:xfrm>
            <a:custGeom>
              <a:avLst/>
              <a:gdLst/>
              <a:ahLst/>
              <a:cxnLst/>
              <a:rect l="l" t="t" r="r" b="b"/>
              <a:pathLst>
                <a:path w="5365115" h="476885">
                  <a:moveTo>
                    <a:pt x="0" y="476372"/>
                  </a:moveTo>
                  <a:lnTo>
                    <a:pt x="18174" y="429544"/>
                  </a:lnTo>
                  <a:lnTo>
                    <a:pt x="54711" y="395095"/>
                  </a:lnTo>
                  <a:lnTo>
                    <a:pt x="89396" y="372511"/>
                  </a:lnTo>
                  <a:lnTo>
                    <a:pt x="131981" y="350270"/>
                  </a:lnTo>
                  <a:lnTo>
                    <a:pt x="182155" y="328407"/>
                  </a:lnTo>
                  <a:lnTo>
                    <a:pt x="239610" y="306953"/>
                  </a:lnTo>
                  <a:lnTo>
                    <a:pt x="304036" y="285941"/>
                  </a:lnTo>
                  <a:lnTo>
                    <a:pt x="375122" y="265406"/>
                  </a:lnTo>
                  <a:lnTo>
                    <a:pt x="413066" y="255327"/>
                  </a:lnTo>
                  <a:lnTo>
                    <a:pt x="452559" y="245379"/>
                  </a:lnTo>
                  <a:lnTo>
                    <a:pt x="493563" y="235566"/>
                  </a:lnTo>
                  <a:lnTo>
                    <a:pt x="536037" y="225894"/>
                  </a:lnTo>
                  <a:lnTo>
                    <a:pt x="579945" y="216364"/>
                  </a:lnTo>
                  <a:lnTo>
                    <a:pt x="625247" y="206983"/>
                  </a:lnTo>
                  <a:lnTo>
                    <a:pt x="671904" y="197753"/>
                  </a:lnTo>
                  <a:lnTo>
                    <a:pt x="719878" y="188680"/>
                  </a:lnTo>
                  <a:lnTo>
                    <a:pt x="769130" y="179766"/>
                  </a:lnTo>
                  <a:lnTo>
                    <a:pt x="819621" y="171017"/>
                  </a:lnTo>
                  <a:lnTo>
                    <a:pt x="871312" y="162436"/>
                  </a:lnTo>
                  <a:lnTo>
                    <a:pt x="924165" y="154028"/>
                  </a:lnTo>
                  <a:lnTo>
                    <a:pt x="978141" y="145796"/>
                  </a:lnTo>
                  <a:lnTo>
                    <a:pt x="1033202" y="137745"/>
                  </a:lnTo>
                  <a:lnTo>
                    <a:pt x="1089308" y="129879"/>
                  </a:lnTo>
                  <a:lnTo>
                    <a:pt x="1146421" y="122202"/>
                  </a:lnTo>
                  <a:lnTo>
                    <a:pt x="1204502" y="114718"/>
                  </a:lnTo>
                  <a:lnTo>
                    <a:pt x="1263512" y="107431"/>
                  </a:lnTo>
                  <a:lnTo>
                    <a:pt x="1323413" y="100346"/>
                  </a:lnTo>
                  <a:lnTo>
                    <a:pt x="1384167" y="93466"/>
                  </a:lnTo>
                  <a:lnTo>
                    <a:pt x="1445733" y="86795"/>
                  </a:lnTo>
                  <a:lnTo>
                    <a:pt x="1508074" y="80338"/>
                  </a:lnTo>
                  <a:lnTo>
                    <a:pt x="1571150" y="74099"/>
                  </a:lnTo>
                  <a:lnTo>
                    <a:pt x="1634924" y="68082"/>
                  </a:lnTo>
                  <a:lnTo>
                    <a:pt x="1699356" y="62292"/>
                  </a:lnTo>
                  <a:lnTo>
                    <a:pt x="1764407" y="56731"/>
                  </a:lnTo>
                  <a:lnTo>
                    <a:pt x="1830040" y="51404"/>
                  </a:lnTo>
                  <a:lnTo>
                    <a:pt x="1896214" y="46316"/>
                  </a:lnTo>
                  <a:lnTo>
                    <a:pt x="1962892" y="41471"/>
                  </a:lnTo>
                  <a:lnTo>
                    <a:pt x="2030035" y="36872"/>
                  </a:lnTo>
                  <a:lnTo>
                    <a:pt x="2097604" y="32524"/>
                  </a:lnTo>
                  <a:lnTo>
                    <a:pt x="2165560" y="28431"/>
                  </a:lnTo>
                  <a:lnTo>
                    <a:pt x="2233864" y="24596"/>
                  </a:lnTo>
                  <a:lnTo>
                    <a:pt x="2302478" y="21025"/>
                  </a:lnTo>
                  <a:lnTo>
                    <a:pt x="2371364" y="17722"/>
                  </a:lnTo>
                  <a:lnTo>
                    <a:pt x="2440481" y="14689"/>
                  </a:lnTo>
                  <a:lnTo>
                    <a:pt x="2509793" y="11933"/>
                  </a:lnTo>
                  <a:lnTo>
                    <a:pt x="2579259" y="9455"/>
                  </a:lnTo>
                  <a:lnTo>
                    <a:pt x="2648841" y="7262"/>
                  </a:lnTo>
                  <a:lnTo>
                    <a:pt x="2718501" y="5356"/>
                  </a:lnTo>
                  <a:lnTo>
                    <a:pt x="2788199" y="3743"/>
                  </a:lnTo>
                  <a:lnTo>
                    <a:pt x="2843227" y="2677"/>
                  </a:lnTo>
                  <a:lnTo>
                    <a:pt x="2898235" y="1793"/>
                  </a:lnTo>
                  <a:lnTo>
                    <a:pt x="2953205" y="1088"/>
                  </a:lnTo>
                  <a:lnTo>
                    <a:pt x="3008117" y="559"/>
                  </a:lnTo>
                  <a:lnTo>
                    <a:pt x="3062954" y="203"/>
                  </a:lnTo>
                  <a:lnTo>
                    <a:pt x="3117695" y="17"/>
                  </a:lnTo>
                  <a:lnTo>
                    <a:pt x="3172322" y="0"/>
                  </a:lnTo>
                  <a:lnTo>
                    <a:pt x="3226816" y="146"/>
                  </a:lnTo>
                  <a:lnTo>
                    <a:pt x="3281157" y="455"/>
                  </a:lnTo>
                  <a:lnTo>
                    <a:pt x="3335326" y="923"/>
                  </a:lnTo>
                  <a:lnTo>
                    <a:pt x="3389305" y="1547"/>
                  </a:lnTo>
                  <a:lnTo>
                    <a:pt x="3443075" y="2325"/>
                  </a:lnTo>
                  <a:lnTo>
                    <a:pt x="3496616" y="3253"/>
                  </a:lnTo>
                  <a:lnTo>
                    <a:pt x="3549909" y="4329"/>
                  </a:lnTo>
                  <a:lnTo>
                    <a:pt x="3602935" y="5550"/>
                  </a:lnTo>
                  <a:lnTo>
                    <a:pt x="3655676" y="6913"/>
                  </a:lnTo>
                  <a:lnTo>
                    <a:pt x="3708111" y="8416"/>
                  </a:lnTo>
                  <a:lnTo>
                    <a:pt x="3760223" y="10054"/>
                  </a:lnTo>
                  <a:lnTo>
                    <a:pt x="3811992" y="11827"/>
                  </a:lnTo>
                  <a:lnTo>
                    <a:pt x="3863398" y="13730"/>
                  </a:lnTo>
                  <a:lnTo>
                    <a:pt x="3914424" y="15761"/>
                  </a:lnTo>
                  <a:lnTo>
                    <a:pt x="3965049" y="17918"/>
                  </a:lnTo>
                  <a:lnTo>
                    <a:pt x="4015256" y="20196"/>
                  </a:lnTo>
                  <a:lnTo>
                    <a:pt x="4065024" y="22594"/>
                  </a:lnTo>
                  <a:lnTo>
                    <a:pt x="4114334" y="25109"/>
                  </a:lnTo>
                  <a:lnTo>
                    <a:pt x="4163168" y="27738"/>
                  </a:lnTo>
                  <a:lnTo>
                    <a:pt x="4211507" y="30477"/>
                  </a:lnTo>
                  <a:lnTo>
                    <a:pt x="4259332" y="33325"/>
                  </a:lnTo>
                  <a:lnTo>
                    <a:pt x="4306623" y="36278"/>
                  </a:lnTo>
                  <a:lnTo>
                    <a:pt x="4353361" y="39334"/>
                  </a:lnTo>
                  <a:lnTo>
                    <a:pt x="4399527" y="42489"/>
                  </a:lnTo>
                  <a:lnTo>
                    <a:pt x="4445103" y="45742"/>
                  </a:lnTo>
                  <a:lnTo>
                    <a:pt x="4490069" y="49088"/>
                  </a:lnTo>
                  <a:lnTo>
                    <a:pt x="4534407" y="52525"/>
                  </a:lnTo>
                  <a:lnTo>
                    <a:pt x="4578096" y="56051"/>
                  </a:lnTo>
                  <a:lnTo>
                    <a:pt x="4621119" y="59662"/>
                  </a:lnTo>
                  <a:lnTo>
                    <a:pt x="4663455" y="63356"/>
                  </a:lnTo>
                  <a:lnTo>
                    <a:pt x="4705087" y="67130"/>
                  </a:lnTo>
                  <a:lnTo>
                    <a:pt x="4764625" y="72784"/>
                  </a:lnTo>
                  <a:lnTo>
                    <a:pt x="4822558" y="78593"/>
                  </a:lnTo>
                  <a:lnTo>
                    <a:pt x="4878824" y="84549"/>
                  </a:lnTo>
                  <a:lnTo>
                    <a:pt x="4933365" y="90643"/>
                  </a:lnTo>
                  <a:lnTo>
                    <a:pt x="4986122" y="96867"/>
                  </a:lnTo>
                  <a:lnTo>
                    <a:pt x="5037034" y="103210"/>
                  </a:lnTo>
                  <a:lnTo>
                    <a:pt x="5086043" y="109666"/>
                  </a:lnTo>
                  <a:lnTo>
                    <a:pt x="5133089" y="116224"/>
                  </a:lnTo>
                  <a:lnTo>
                    <a:pt x="5178112" y="122876"/>
                  </a:lnTo>
                  <a:lnTo>
                    <a:pt x="5221053" y="129613"/>
                  </a:lnTo>
                  <a:lnTo>
                    <a:pt x="5261852" y="136427"/>
                  </a:lnTo>
                  <a:lnTo>
                    <a:pt x="5300451" y="143308"/>
                  </a:lnTo>
                  <a:lnTo>
                    <a:pt x="5341553" y="151190"/>
                  </a:lnTo>
                  <a:lnTo>
                    <a:pt x="5350892" y="153081"/>
                  </a:lnTo>
                  <a:lnTo>
                    <a:pt x="5364538" y="155908"/>
                  </a:lnTo>
                </a:path>
              </a:pathLst>
            </a:custGeom>
            <a:ln w="38099">
              <a:solidFill>
                <a:srgbClr val="FF9900"/>
              </a:solidFill>
            </a:ln>
          </p:spPr>
          <p:txBody>
            <a:bodyPr wrap="square" lIns="0" tIns="0" rIns="0" bIns="0" rtlCol="0"/>
            <a:lstStyle/>
            <a:p>
              <a:endParaRPr sz="2400"/>
            </a:p>
          </p:txBody>
        </p:sp>
        <p:pic>
          <p:nvPicPr>
            <p:cNvPr id="23" name="object 23"/>
            <p:cNvPicPr/>
            <p:nvPr/>
          </p:nvPicPr>
          <p:blipFill>
            <a:blip r:embed="rId10" cstate="print"/>
            <a:stretch>
              <a:fillRect/>
            </a:stretch>
          </p:blipFill>
          <p:spPr>
            <a:xfrm>
              <a:off x="7213575" y="2279137"/>
              <a:ext cx="221979" cy="161366"/>
            </a:xfrm>
            <a:prstGeom prst="rect">
              <a:avLst/>
            </a:prstGeom>
          </p:spPr>
        </p:pic>
      </p:grpSp>
      <p:sp>
        <p:nvSpPr>
          <p:cNvPr id="25" name="object 25"/>
          <p:cNvSpPr txBox="1"/>
          <p:nvPr/>
        </p:nvSpPr>
        <p:spPr>
          <a:xfrm>
            <a:off x="3334548" y="5492091"/>
            <a:ext cx="6099156" cy="632651"/>
          </a:xfrm>
          <a:prstGeom prst="rect">
            <a:avLst/>
          </a:prstGeom>
        </p:spPr>
        <p:txBody>
          <a:bodyPr vert="horz" wrap="square" lIns="0" tIns="16933" rIns="0" bIns="0" rtlCol="0">
            <a:spAutoFit/>
          </a:bodyPr>
          <a:lstStyle/>
          <a:p>
            <a:pPr marL="16933" marR="6773">
              <a:spcBef>
                <a:spcPts val="133"/>
              </a:spcBef>
            </a:pPr>
            <a:r>
              <a:rPr sz="2000" b="1" spc="-7" dirty="0">
                <a:cs typeface="Arial"/>
              </a:rPr>
              <a:t>Hypothesis</a:t>
            </a:r>
            <a:r>
              <a:rPr sz="2000" spc="-7" dirty="0">
                <a:cs typeface="Arial MT"/>
              </a:rPr>
              <a:t>: learning to </a:t>
            </a:r>
            <a:r>
              <a:rPr sz="2000" dirty="0">
                <a:cs typeface="Arial MT"/>
              </a:rPr>
              <a:t>color video </a:t>
            </a:r>
            <a:r>
              <a:rPr sz="2000" spc="-7" dirty="0">
                <a:cs typeface="Arial MT"/>
              </a:rPr>
              <a:t>frames </a:t>
            </a:r>
            <a:r>
              <a:rPr sz="2000" dirty="0">
                <a:cs typeface="Arial MT"/>
              </a:rPr>
              <a:t>should </a:t>
            </a:r>
            <a:r>
              <a:rPr sz="2000" spc="-7" dirty="0">
                <a:cs typeface="Arial MT"/>
              </a:rPr>
              <a:t>allow </a:t>
            </a:r>
            <a:r>
              <a:rPr sz="2000" dirty="0">
                <a:cs typeface="Arial MT"/>
              </a:rPr>
              <a:t>model </a:t>
            </a:r>
            <a:r>
              <a:rPr sz="2000" spc="-7" dirty="0">
                <a:cs typeface="Arial MT"/>
              </a:rPr>
              <a:t>to </a:t>
            </a:r>
            <a:r>
              <a:rPr sz="2000" spc="-727" dirty="0">
                <a:cs typeface="Arial MT"/>
              </a:rPr>
              <a:t> </a:t>
            </a:r>
            <a:r>
              <a:rPr sz="2000" spc="-7" dirty="0">
                <a:cs typeface="Arial MT"/>
              </a:rPr>
              <a:t>learn</a:t>
            </a:r>
            <a:r>
              <a:rPr sz="2000" spc="-13" dirty="0">
                <a:cs typeface="Arial MT"/>
              </a:rPr>
              <a:t> </a:t>
            </a:r>
            <a:r>
              <a:rPr sz="2000" spc="-7" dirty="0">
                <a:cs typeface="Arial MT"/>
              </a:rPr>
              <a:t>to track</a:t>
            </a:r>
            <a:r>
              <a:rPr sz="2000" spc="-13" dirty="0">
                <a:cs typeface="Arial MT"/>
              </a:rPr>
              <a:t> </a:t>
            </a:r>
            <a:r>
              <a:rPr sz="2000" dirty="0">
                <a:cs typeface="Arial MT"/>
              </a:rPr>
              <a:t>regions</a:t>
            </a:r>
            <a:r>
              <a:rPr sz="2000" spc="-7" dirty="0">
                <a:cs typeface="Arial MT"/>
              </a:rPr>
              <a:t> or objects</a:t>
            </a:r>
            <a:r>
              <a:rPr sz="2000" spc="-13" dirty="0">
                <a:cs typeface="Arial MT"/>
              </a:rPr>
              <a:t> </a:t>
            </a:r>
            <a:r>
              <a:rPr sz="2000" spc="-7" dirty="0">
                <a:cs typeface="Arial MT"/>
              </a:rPr>
              <a:t>without labels!</a:t>
            </a:r>
            <a:endParaRPr sz="2000" dirty="0">
              <a:cs typeface="Arial MT"/>
            </a:endParaRPr>
          </a:p>
        </p:txBody>
      </p:sp>
      <p:sp>
        <p:nvSpPr>
          <p:cNvPr id="30" name="TextBox 29">
            <a:extLst>
              <a:ext uri="{FF2B5EF4-FFF2-40B4-BE49-F238E27FC236}">
                <a16:creationId xmlns:a16="http://schemas.microsoft.com/office/drawing/2014/main" id="{34BA404F-B950-2604-502B-2296AD78737D}"/>
              </a:ext>
            </a:extLst>
          </p:cNvPr>
          <p:cNvSpPr txBox="1"/>
          <p:nvPr/>
        </p:nvSpPr>
        <p:spPr>
          <a:xfrm>
            <a:off x="9657207" y="6086467"/>
            <a:ext cx="2612922" cy="351315"/>
          </a:xfrm>
          <a:prstGeom prst="rect">
            <a:avLst/>
          </a:prstGeom>
          <a:noFill/>
        </p:spPr>
        <p:txBody>
          <a:bodyPr wrap="square">
            <a:spAutoFit/>
          </a:bodyPr>
          <a:lstStyle/>
          <a:p>
            <a:pPr marL="16933" marR="0" lvl="0" indent="0" algn="l" defTabSz="457200" rtl="0" eaLnBrk="1" fontAlgn="auto" latinLnBrk="0" hangingPunct="1">
              <a:lnSpc>
                <a:spcPts val="2193"/>
              </a:lnSpc>
              <a:spcBef>
                <a:spcPts val="0"/>
              </a:spcBef>
              <a:spcAft>
                <a:spcPts val="0"/>
              </a:spcAft>
              <a:buClrTx/>
              <a:buSzTx/>
              <a:buFontTx/>
              <a:buNone/>
              <a:tabLst/>
              <a:defRPr/>
            </a:pPr>
            <a:r>
              <a:rPr kumimoji="0" lang="fr-FR" sz="1400" b="0" i="0" u="none" strike="noStrike" kern="1200" cap="none" spc="-7" normalizeH="0" baseline="0" noProof="0" dirty="0">
                <a:ln>
                  <a:noFill/>
                </a:ln>
                <a:solidFill>
                  <a:srgbClr val="000000"/>
                </a:solidFill>
                <a:effectLst/>
                <a:uLnTx/>
                <a:uFillTx/>
                <a:ea typeface="+mn-ea"/>
                <a:cs typeface="Arial MT"/>
              </a:rPr>
              <a:t>Source:</a:t>
            </a:r>
            <a:r>
              <a:rPr kumimoji="0" lang="fr-FR" sz="1400" b="0" i="0" u="none" strike="noStrike" kern="1200" cap="none" spc="-13" normalizeH="0" baseline="0" noProof="0" dirty="0">
                <a:ln>
                  <a:noFill/>
                </a:ln>
                <a:solidFill>
                  <a:srgbClr val="000000"/>
                </a:solidFill>
                <a:effectLst/>
                <a:uLnTx/>
                <a:uFillTx/>
                <a:ea typeface="+mn-ea"/>
                <a:cs typeface="Arial MT"/>
              </a:rPr>
              <a:t> </a:t>
            </a:r>
            <a:r>
              <a:rPr kumimoji="0" lang="fr-FR" sz="1400" b="0" i="0" u="heavy" strike="noStrike" kern="1200" cap="none" spc="-20" normalizeH="0" baseline="0" noProof="0" dirty="0" err="1">
                <a:ln>
                  <a:noFill/>
                </a:ln>
                <a:solidFill>
                  <a:srgbClr val="1155CC"/>
                </a:solidFill>
                <a:effectLst/>
                <a:uLnTx/>
                <a:uFill>
                  <a:solidFill>
                    <a:srgbClr val="1155CC"/>
                  </a:solidFill>
                </a:uFill>
                <a:ea typeface="+mn-ea"/>
                <a:cs typeface="Arial MT"/>
                <a:hlinkClick r:id="rId11"/>
              </a:rPr>
              <a:t>Vondrick</a:t>
            </a:r>
            <a:r>
              <a:rPr kumimoji="0" lang="fr-FR" sz="1400" b="0" i="0" u="heavy" strike="noStrike" kern="1200" cap="none" spc="-27" normalizeH="0" baseline="0" noProof="0" dirty="0">
                <a:ln>
                  <a:noFill/>
                </a:ln>
                <a:solidFill>
                  <a:srgbClr val="1155CC"/>
                </a:solidFill>
                <a:effectLst/>
                <a:uLnTx/>
                <a:uFill>
                  <a:solidFill>
                    <a:srgbClr val="1155CC"/>
                  </a:solidFill>
                </a:uFill>
                <a:ea typeface="+mn-ea"/>
                <a:cs typeface="Arial MT"/>
                <a:hlinkClick r:id="rId11"/>
              </a:rPr>
              <a:t> </a:t>
            </a:r>
            <a:r>
              <a:rPr kumimoji="0" lang="fr-FR" sz="1400" b="0" i="0" u="heavy" strike="noStrike" kern="1200" cap="none" spc="-7" normalizeH="0" baseline="0" noProof="0" dirty="0">
                <a:ln>
                  <a:noFill/>
                </a:ln>
                <a:solidFill>
                  <a:srgbClr val="1155CC"/>
                </a:solidFill>
                <a:effectLst/>
                <a:uLnTx/>
                <a:uFill>
                  <a:solidFill>
                    <a:srgbClr val="1155CC"/>
                  </a:solidFill>
                </a:uFill>
                <a:ea typeface="+mn-ea"/>
                <a:cs typeface="Arial MT"/>
                <a:hlinkClick r:id="rId11"/>
              </a:rPr>
              <a:t>et</a:t>
            </a:r>
            <a:r>
              <a:rPr kumimoji="0" lang="fr-FR" sz="1400" b="0" i="0" u="heavy" strike="noStrike" kern="1200" cap="none" spc="-27" normalizeH="0" baseline="0" noProof="0" dirty="0">
                <a:ln>
                  <a:noFill/>
                </a:ln>
                <a:solidFill>
                  <a:srgbClr val="1155CC"/>
                </a:solidFill>
                <a:effectLst/>
                <a:uLnTx/>
                <a:uFill>
                  <a:solidFill>
                    <a:srgbClr val="1155CC"/>
                  </a:solidFill>
                </a:uFill>
                <a:ea typeface="+mn-ea"/>
                <a:cs typeface="Arial MT"/>
                <a:hlinkClick r:id="rId11"/>
              </a:rPr>
              <a:t> </a:t>
            </a:r>
            <a:r>
              <a:rPr kumimoji="0" lang="fr-FR" sz="1400" b="0" i="0" u="heavy" strike="noStrike" kern="1200" cap="none" spc="-7" normalizeH="0" baseline="0" noProof="0" dirty="0">
                <a:ln>
                  <a:noFill/>
                </a:ln>
                <a:solidFill>
                  <a:srgbClr val="1155CC"/>
                </a:solidFill>
                <a:effectLst/>
                <a:uLnTx/>
                <a:uFill>
                  <a:solidFill>
                    <a:srgbClr val="1155CC"/>
                  </a:solidFill>
                </a:uFill>
                <a:ea typeface="+mn-ea"/>
                <a:cs typeface="Arial MT"/>
                <a:hlinkClick r:id="rId11"/>
              </a:rPr>
              <a:t>al.,</a:t>
            </a:r>
            <a:r>
              <a:rPr kumimoji="0" lang="fr-FR" sz="1400" b="0" i="0" u="heavy" strike="noStrike" kern="1200" cap="none" spc="-27" normalizeH="0" baseline="0" noProof="0" dirty="0">
                <a:ln>
                  <a:noFill/>
                </a:ln>
                <a:solidFill>
                  <a:srgbClr val="1155CC"/>
                </a:solidFill>
                <a:effectLst/>
                <a:uLnTx/>
                <a:uFill>
                  <a:solidFill>
                    <a:srgbClr val="1155CC"/>
                  </a:solidFill>
                </a:uFill>
                <a:ea typeface="+mn-ea"/>
                <a:cs typeface="Arial MT"/>
                <a:hlinkClick r:id="rId11"/>
              </a:rPr>
              <a:t> </a:t>
            </a:r>
            <a:r>
              <a:rPr kumimoji="0" lang="fr-FR" sz="1400" b="0" i="0" u="heavy" strike="noStrike" kern="1200" cap="none" spc="-7" normalizeH="0" baseline="0" noProof="0" dirty="0">
                <a:ln>
                  <a:noFill/>
                </a:ln>
                <a:solidFill>
                  <a:srgbClr val="1155CC"/>
                </a:solidFill>
                <a:effectLst/>
                <a:uLnTx/>
                <a:uFill>
                  <a:solidFill>
                    <a:srgbClr val="1155CC"/>
                  </a:solidFill>
                </a:uFill>
                <a:ea typeface="+mn-ea"/>
                <a:cs typeface="Arial MT"/>
                <a:hlinkClick r:id="rId11"/>
              </a:rPr>
              <a:t>2018</a:t>
            </a:r>
            <a:endParaRPr kumimoji="0" lang="fr-FR" sz="1400" b="0" i="0" u="none" strike="noStrike" kern="1200" cap="none" spc="0" normalizeH="0" baseline="0" noProof="0" dirty="0">
              <a:ln>
                <a:noFill/>
              </a:ln>
              <a:solidFill>
                <a:srgbClr val="000000"/>
              </a:solidFill>
              <a:effectLst/>
              <a:uLnTx/>
              <a:uFillTx/>
              <a:ea typeface="+mn-ea"/>
              <a:cs typeface="Arial MT"/>
            </a:endParaRPr>
          </a:p>
        </p:txBody>
      </p:sp>
    </p:spTree>
    <p:extLst>
      <p:ext uri="{BB962C8B-B14F-4D97-AF65-F5344CB8AC3E}">
        <p14:creationId xmlns:p14="http://schemas.microsoft.com/office/powerpoint/2010/main" val="366727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8219" y="1150079"/>
            <a:ext cx="5952749" cy="386430"/>
          </a:xfrm>
          <a:prstGeom prst="rect">
            <a:avLst/>
          </a:prstGeom>
        </p:spPr>
        <p:txBody>
          <a:bodyPr vert="horz" wrap="square" lIns="0" tIns="16933" rIns="0" bIns="0" rtlCol="0">
            <a:spAutoFit/>
          </a:bodyPr>
          <a:lstStyle/>
          <a:p>
            <a:pPr marL="16933">
              <a:spcBef>
                <a:spcPts val="133"/>
              </a:spcBef>
            </a:pPr>
            <a:r>
              <a:rPr sz="2400" spc="-20" dirty="0">
                <a:solidFill>
                  <a:srgbClr val="434343"/>
                </a:solidFill>
                <a:cs typeface="Roboto Lt"/>
              </a:rPr>
              <a:t>Denoising</a:t>
            </a:r>
            <a:r>
              <a:rPr sz="2400" spc="-7" dirty="0">
                <a:solidFill>
                  <a:srgbClr val="434343"/>
                </a:solidFill>
                <a:cs typeface="Roboto Lt"/>
              </a:rPr>
              <a:t> </a:t>
            </a:r>
            <a:r>
              <a:rPr sz="2400" spc="-13" dirty="0">
                <a:solidFill>
                  <a:srgbClr val="434343"/>
                </a:solidFill>
                <a:cs typeface="Roboto Lt"/>
              </a:rPr>
              <a:t>Autoencoder</a:t>
            </a:r>
            <a:r>
              <a:rPr sz="2400" dirty="0">
                <a:solidFill>
                  <a:srgbClr val="434343"/>
                </a:solidFill>
                <a:cs typeface="Roboto Lt"/>
              </a:rPr>
              <a:t> </a:t>
            </a:r>
            <a:r>
              <a:rPr sz="2400" spc="-7" dirty="0">
                <a:solidFill>
                  <a:srgbClr val="434343"/>
                </a:solidFill>
                <a:cs typeface="Roboto Lt"/>
              </a:rPr>
              <a:t>(Vincent et</a:t>
            </a:r>
            <a:r>
              <a:rPr sz="2400" dirty="0">
                <a:solidFill>
                  <a:srgbClr val="434343"/>
                </a:solidFill>
                <a:cs typeface="Roboto Lt"/>
              </a:rPr>
              <a:t> </a:t>
            </a:r>
            <a:r>
              <a:rPr sz="2400" spc="-13" dirty="0">
                <a:solidFill>
                  <a:srgbClr val="434343"/>
                </a:solidFill>
                <a:cs typeface="Roboto Lt"/>
              </a:rPr>
              <a:t>al.</a:t>
            </a:r>
            <a:r>
              <a:rPr sz="2400" spc="-7" dirty="0">
                <a:solidFill>
                  <a:srgbClr val="434343"/>
                </a:solidFill>
                <a:cs typeface="Roboto Lt"/>
              </a:rPr>
              <a:t> 2008)</a:t>
            </a:r>
            <a:endParaRPr sz="2400" dirty="0">
              <a:cs typeface="Roboto Lt"/>
            </a:endParaRPr>
          </a:p>
        </p:txBody>
      </p:sp>
      <p:grpSp>
        <p:nvGrpSpPr>
          <p:cNvPr id="4" name="object 4"/>
          <p:cNvGrpSpPr/>
          <p:nvPr/>
        </p:nvGrpSpPr>
        <p:grpSpPr>
          <a:xfrm>
            <a:off x="573867" y="1681317"/>
            <a:ext cx="10730675" cy="4277031"/>
            <a:chOff x="430400" y="1575548"/>
            <a:chExt cx="8048006" cy="2924893"/>
          </a:xfrm>
        </p:grpSpPr>
        <p:pic>
          <p:nvPicPr>
            <p:cNvPr id="5" name="object 5"/>
            <p:cNvPicPr/>
            <p:nvPr/>
          </p:nvPicPr>
          <p:blipFill>
            <a:blip r:embed="rId2" cstate="print"/>
            <a:stretch>
              <a:fillRect/>
            </a:stretch>
          </p:blipFill>
          <p:spPr>
            <a:xfrm>
              <a:off x="3295884" y="2139309"/>
              <a:ext cx="5182522" cy="2361132"/>
            </a:xfrm>
            <a:prstGeom prst="rect">
              <a:avLst/>
            </a:prstGeom>
          </p:spPr>
        </p:pic>
        <p:pic>
          <p:nvPicPr>
            <p:cNvPr id="6" name="object 6"/>
            <p:cNvPicPr/>
            <p:nvPr/>
          </p:nvPicPr>
          <p:blipFill>
            <a:blip r:embed="rId3" cstate="print"/>
            <a:stretch>
              <a:fillRect/>
            </a:stretch>
          </p:blipFill>
          <p:spPr>
            <a:xfrm>
              <a:off x="430400" y="1575548"/>
              <a:ext cx="3355225" cy="1992399"/>
            </a:xfrm>
            <a:prstGeom prst="rect">
              <a:avLst/>
            </a:prstGeom>
          </p:spPr>
        </p:pic>
      </p:grpSp>
      <p:sp>
        <p:nvSpPr>
          <p:cNvPr id="7" name="object 7"/>
          <p:cNvSpPr txBox="1"/>
          <p:nvPr/>
        </p:nvSpPr>
        <p:spPr>
          <a:xfrm>
            <a:off x="9601953" y="5969412"/>
            <a:ext cx="1804247" cy="263320"/>
          </a:xfrm>
          <a:prstGeom prst="rect">
            <a:avLst/>
          </a:prstGeom>
        </p:spPr>
        <p:txBody>
          <a:bodyPr vert="horz" wrap="square" lIns="0" tIns="16933" rIns="0" bIns="0" rtlCol="0">
            <a:spAutoFit/>
          </a:bodyPr>
          <a:lstStyle/>
          <a:p>
            <a:pPr marL="16933">
              <a:spcBef>
                <a:spcPts val="133"/>
              </a:spcBef>
            </a:pPr>
            <a:r>
              <a:rPr sz="1600" spc="-7" dirty="0">
                <a:solidFill>
                  <a:srgbClr val="434343"/>
                </a:solidFill>
                <a:latin typeface="Roboto Lt"/>
                <a:cs typeface="Roboto Lt"/>
              </a:rPr>
              <a:t>(Vincent</a:t>
            </a:r>
            <a:r>
              <a:rPr sz="1600" spc="-33" dirty="0">
                <a:solidFill>
                  <a:srgbClr val="434343"/>
                </a:solidFill>
                <a:latin typeface="Roboto Lt"/>
                <a:cs typeface="Roboto Lt"/>
              </a:rPr>
              <a:t> </a:t>
            </a:r>
            <a:r>
              <a:rPr sz="1600" spc="-7" dirty="0">
                <a:solidFill>
                  <a:srgbClr val="434343"/>
                </a:solidFill>
                <a:latin typeface="Roboto Lt"/>
                <a:cs typeface="Roboto Lt"/>
              </a:rPr>
              <a:t>et</a:t>
            </a:r>
            <a:r>
              <a:rPr sz="1600" spc="-27" dirty="0">
                <a:solidFill>
                  <a:srgbClr val="434343"/>
                </a:solidFill>
                <a:latin typeface="Roboto Lt"/>
                <a:cs typeface="Roboto Lt"/>
              </a:rPr>
              <a:t> </a:t>
            </a:r>
            <a:r>
              <a:rPr sz="1600" spc="-13" dirty="0">
                <a:solidFill>
                  <a:srgbClr val="434343"/>
                </a:solidFill>
                <a:latin typeface="Roboto Lt"/>
                <a:cs typeface="Roboto Lt"/>
              </a:rPr>
              <a:t>al.</a:t>
            </a:r>
            <a:r>
              <a:rPr sz="1600" spc="-33" dirty="0">
                <a:solidFill>
                  <a:srgbClr val="434343"/>
                </a:solidFill>
                <a:latin typeface="Roboto Lt"/>
                <a:cs typeface="Roboto Lt"/>
              </a:rPr>
              <a:t> </a:t>
            </a:r>
            <a:r>
              <a:rPr sz="1600" spc="-7" dirty="0">
                <a:solidFill>
                  <a:srgbClr val="434343"/>
                </a:solidFill>
                <a:latin typeface="Roboto Lt"/>
                <a:cs typeface="Roboto Lt"/>
              </a:rPr>
              <a:t>2008)</a:t>
            </a:r>
            <a:endParaRPr sz="1600" dirty="0">
              <a:latin typeface="Roboto Lt"/>
              <a:cs typeface="Roboto Lt"/>
            </a:endParaRPr>
          </a:p>
        </p:txBody>
      </p:sp>
      <p:sp>
        <p:nvSpPr>
          <p:cNvPr id="11" name="Title 10">
            <a:extLst>
              <a:ext uri="{FF2B5EF4-FFF2-40B4-BE49-F238E27FC236}">
                <a16:creationId xmlns:a16="http://schemas.microsoft.com/office/drawing/2014/main" id="{663A5AE9-3D97-4635-F65C-02A62A2BABB4}"/>
              </a:ext>
            </a:extLst>
          </p:cNvPr>
          <p:cNvSpPr>
            <a:spLocks noGrp="1"/>
          </p:cNvSpPr>
          <p:nvPr>
            <p:ph type="title"/>
          </p:nvPr>
        </p:nvSpPr>
        <p:spPr>
          <a:xfrm>
            <a:off x="341745" y="249657"/>
            <a:ext cx="11628582" cy="627796"/>
          </a:xfrm>
        </p:spPr>
        <p:txBody>
          <a:bodyPr>
            <a:normAutofit/>
          </a:bodyPr>
          <a:lstStyle/>
          <a:p>
            <a:r>
              <a:rPr lang="en-US" sz="3700" spc="-7" dirty="0">
                <a:cs typeface="Roboto Lt"/>
              </a:rPr>
              <a:t>Autoencoder: </a:t>
            </a:r>
            <a:r>
              <a:rPr lang="en-US" sz="3700" spc="-27" dirty="0">
                <a:cs typeface="Roboto Lt"/>
              </a:rPr>
              <a:t>Self-Supervised</a:t>
            </a:r>
            <a:r>
              <a:rPr lang="en-US" sz="3700" dirty="0">
                <a:cs typeface="Roboto Lt"/>
              </a:rPr>
              <a:t> </a:t>
            </a:r>
            <a:r>
              <a:rPr lang="en-US" sz="3700" spc="-20" dirty="0">
                <a:cs typeface="Roboto Lt"/>
              </a:rPr>
              <a:t>Learning-</a:t>
            </a:r>
            <a:r>
              <a:rPr lang="en-US" sz="3700" spc="-13" dirty="0">
                <a:cs typeface="Roboto Lt"/>
              </a:rPr>
              <a:t>Vision</a:t>
            </a:r>
            <a:r>
              <a:rPr lang="en-US" sz="3700" dirty="0">
                <a:cs typeface="Roboto Lt"/>
              </a:rPr>
              <a:t> </a:t>
            </a:r>
            <a:r>
              <a:rPr lang="en-US" sz="3700" spc="-27" dirty="0">
                <a:cs typeface="Roboto Lt"/>
              </a:rPr>
              <a:t>in</a:t>
            </a:r>
            <a:r>
              <a:rPr lang="en-US" sz="3700" dirty="0">
                <a:cs typeface="Roboto Lt"/>
              </a:rPr>
              <a:t> </a:t>
            </a:r>
            <a:r>
              <a:rPr lang="en-US" sz="3700" spc="-13" dirty="0">
                <a:cs typeface="Roboto Lt"/>
              </a:rPr>
              <a:t>Early</a:t>
            </a:r>
            <a:r>
              <a:rPr lang="en-US" sz="3700" spc="-7" dirty="0">
                <a:cs typeface="Roboto Lt"/>
              </a:rPr>
              <a:t> </a:t>
            </a:r>
            <a:r>
              <a:rPr lang="en-US" sz="3700" spc="-40" dirty="0">
                <a:cs typeface="Roboto Lt"/>
              </a:rPr>
              <a:t>Days</a:t>
            </a:r>
            <a:endParaRPr lang="en-IN" sz="3700" dirty="0"/>
          </a:p>
        </p:txBody>
      </p:sp>
    </p:spTree>
    <p:extLst>
      <p:ext uri="{BB962C8B-B14F-4D97-AF65-F5344CB8AC3E}">
        <p14:creationId xmlns:p14="http://schemas.microsoft.com/office/powerpoint/2010/main" val="207105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C0FC011-65BF-2D32-B86F-6BFD74752BD1}"/>
              </a:ext>
            </a:extLst>
          </p:cNvPr>
          <p:cNvSpPr>
            <a:spLocks noGrp="1"/>
          </p:cNvSpPr>
          <p:nvPr>
            <p:ph idx="1"/>
          </p:nvPr>
        </p:nvSpPr>
        <p:spPr/>
        <p:txBody>
          <a:bodyPr>
            <a:normAutofit/>
          </a:bodyPr>
          <a:lstStyle/>
          <a:p>
            <a:pPr marL="16933">
              <a:spcBef>
                <a:spcPts val="133"/>
              </a:spcBef>
            </a:pPr>
            <a:r>
              <a:rPr lang="en-IN" spc="-13" dirty="0">
                <a:solidFill>
                  <a:srgbClr val="434343"/>
                </a:solidFill>
                <a:cs typeface="Roboto Lt"/>
              </a:rPr>
              <a:t>Word embeddings to</a:t>
            </a:r>
            <a:r>
              <a:rPr lang="en-IN" spc="-7" dirty="0">
                <a:solidFill>
                  <a:srgbClr val="434343"/>
                </a:solidFill>
                <a:cs typeface="Roboto Lt"/>
              </a:rPr>
              <a:t> </a:t>
            </a:r>
            <a:r>
              <a:rPr lang="en-IN" spc="-13" dirty="0">
                <a:solidFill>
                  <a:srgbClr val="434343"/>
                </a:solidFill>
                <a:cs typeface="Roboto Lt"/>
              </a:rPr>
              <a:t>map words</a:t>
            </a:r>
            <a:r>
              <a:rPr lang="en-IN" spc="-7" dirty="0">
                <a:solidFill>
                  <a:srgbClr val="434343"/>
                </a:solidFill>
                <a:cs typeface="Roboto Lt"/>
              </a:rPr>
              <a:t> </a:t>
            </a:r>
            <a:r>
              <a:rPr lang="en-IN" spc="-13" dirty="0">
                <a:solidFill>
                  <a:srgbClr val="434343"/>
                </a:solidFill>
                <a:cs typeface="Roboto Lt"/>
              </a:rPr>
              <a:t>to </a:t>
            </a:r>
            <a:r>
              <a:rPr lang="en-IN" spc="-20" dirty="0">
                <a:solidFill>
                  <a:srgbClr val="434343"/>
                </a:solidFill>
                <a:cs typeface="Roboto Lt"/>
              </a:rPr>
              <a:t>vectors</a:t>
            </a:r>
            <a:endParaRPr lang="en-IN" dirty="0">
              <a:cs typeface="Roboto Lt"/>
            </a:endParaRPr>
          </a:p>
          <a:p>
            <a:pPr>
              <a:spcBef>
                <a:spcPts val="33"/>
              </a:spcBef>
            </a:pPr>
            <a:endParaRPr lang="en-IN" dirty="0">
              <a:cs typeface="Roboto Lt"/>
            </a:endParaRPr>
          </a:p>
          <a:p>
            <a:pPr marL="16933">
              <a:spcBef>
                <a:spcPts val="7"/>
              </a:spcBef>
            </a:pPr>
            <a:r>
              <a:rPr lang="en-IN" dirty="0">
                <a:solidFill>
                  <a:srgbClr val="434343"/>
                </a:solidFill>
                <a:cs typeface="Roboto Lt"/>
              </a:rPr>
              <a:t>CBOW</a:t>
            </a:r>
            <a:r>
              <a:rPr lang="en-IN" spc="-7" dirty="0">
                <a:solidFill>
                  <a:srgbClr val="434343"/>
                </a:solidFill>
                <a:cs typeface="Roboto Lt"/>
              </a:rPr>
              <a:t> </a:t>
            </a:r>
            <a:r>
              <a:rPr lang="en-IN" dirty="0">
                <a:solidFill>
                  <a:srgbClr val="434343"/>
                </a:solidFill>
                <a:cs typeface="Roboto Lt"/>
              </a:rPr>
              <a:t>&amp;</a:t>
            </a:r>
            <a:r>
              <a:rPr lang="en-IN" spc="-7" dirty="0">
                <a:solidFill>
                  <a:srgbClr val="434343"/>
                </a:solidFill>
                <a:cs typeface="Roboto Lt"/>
              </a:rPr>
              <a:t> </a:t>
            </a:r>
            <a:r>
              <a:rPr lang="en-IN" spc="-53" dirty="0">
                <a:solidFill>
                  <a:srgbClr val="434343"/>
                </a:solidFill>
                <a:cs typeface="Roboto Lt"/>
              </a:rPr>
              <a:t>Skip-gram</a:t>
            </a:r>
            <a:r>
              <a:rPr lang="en-IN" spc="-7" dirty="0">
                <a:solidFill>
                  <a:srgbClr val="434343"/>
                </a:solidFill>
                <a:cs typeface="Roboto Lt"/>
              </a:rPr>
              <a:t> </a:t>
            </a:r>
            <a:r>
              <a:rPr lang="en-IN" spc="-13" dirty="0">
                <a:solidFill>
                  <a:srgbClr val="434343"/>
                </a:solidFill>
                <a:cs typeface="Roboto Lt"/>
              </a:rPr>
              <a:t>(</a:t>
            </a:r>
            <a:r>
              <a:rPr lang="en-IN" spc="-13" dirty="0" err="1">
                <a:solidFill>
                  <a:srgbClr val="434343"/>
                </a:solidFill>
                <a:cs typeface="Roboto Lt"/>
              </a:rPr>
              <a:t>Mikolov</a:t>
            </a:r>
            <a:r>
              <a:rPr lang="en-IN" spc="-7" dirty="0">
                <a:solidFill>
                  <a:srgbClr val="434343"/>
                </a:solidFill>
                <a:cs typeface="Roboto Lt"/>
              </a:rPr>
              <a:t> et </a:t>
            </a:r>
            <a:r>
              <a:rPr lang="en-IN" spc="-13" dirty="0">
                <a:solidFill>
                  <a:srgbClr val="434343"/>
                </a:solidFill>
                <a:cs typeface="Roboto Lt"/>
              </a:rPr>
              <a:t>al.</a:t>
            </a:r>
            <a:r>
              <a:rPr lang="en-IN" spc="-7" dirty="0">
                <a:solidFill>
                  <a:srgbClr val="434343"/>
                </a:solidFill>
                <a:cs typeface="Roboto Lt"/>
              </a:rPr>
              <a:t> 2013)</a:t>
            </a:r>
            <a:endParaRPr lang="en-IN" dirty="0">
              <a:cs typeface="Roboto Lt"/>
            </a:endParaRPr>
          </a:p>
          <a:p>
            <a:pPr marL="626518" indent="-469042">
              <a:spcBef>
                <a:spcPts val="780"/>
              </a:spcBef>
              <a:buFont typeface="Arial MT"/>
              <a:buChar char="●"/>
              <a:tabLst>
                <a:tab pos="625671" algn="l"/>
                <a:tab pos="626518" algn="l"/>
              </a:tabLst>
            </a:pPr>
            <a:r>
              <a:rPr lang="en-IN" spc="-13" dirty="0" err="1">
                <a:solidFill>
                  <a:srgbClr val="434343"/>
                </a:solidFill>
                <a:cs typeface="Roboto Lt"/>
              </a:rPr>
              <a:t>Neighboring</a:t>
            </a:r>
            <a:r>
              <a:rPr lang="en-IN" spc="-20" dirty="0">
                <a:solidFill>
                  <a:srgbClr val="434343"/>
                </a:solidFill>
                <a:cs typeface="Roboto Lt"/>
              </a:rPr>
              <a:t> </a:t>
            </a:r>
            <a:r>
              <a:rPr lang="en-IN" spc="-13" dirty="0">
                <a:solidFill>
                  <a:srgbClr val="434343"/>
                </a:solidFill>
                <a:cs typeface="Roboto Lt"/>
              </a:rPr>
              <a:t>words</a:t>
            </a:r>
            <a:r>
              <a:rPr lang="en-IN" spc="40" dirty="0">
                <a:solidFill>
                  <a:srgbClr val="434343"/>
                </a:solidFill>
                <a:cs typeface="Roboto Lt"/>
              </a:rPr>
              <a:t> </a:t>
            </a:r>
            <a:r>
              <a:rPr lang="en-IN" dirty="0">
                <a:solidFill>
                  <a:srgbClr val="434343"/>
                </a:solidFill>
                <a:cs typeface="Arial MT"/>
              </a:rPr>
              <a:t>→</a:t>
            </a:r>
            <a:r>
              <a:rPr lang="en-IN" spc="-93" dirty="0">
                <a:solidFill>
                  <a:srgbClr val="434343"/>
                </a:solidFill>
                <a:cs typeface="Arial MT"/>
              </a:rPr>
              <a:t> </a:t>
            </a:r>
            <a:r>
              <a:rPr lang="en-IN" spc="-13" dirty="0">
                <a:solidFill>
                  <a:srgbClr val="434343"/>
                </a:solidFill>
                <a:cs typeface="Roboto Lt"/>
              </a:rPr>
              <a:t>middle word</a:t>
            </a:r>
            <a:r>
              <a:rPr lang="en-IN" spc="-20" dirty="0">
                <a:solidFill>
                  <a:srgbClr val="434343"/>
                </a:solidFill>
                <a:cs typeface="Roboto Lt"/>
              </a:rPr>
              <a:t> </a:t>
            </a:r>
            <a:r>
              <a:rPr lang="en-IN" spc="7" dirty="0">
                <a:solidFill>
                  <a:srgbClr val="434343"/>
                </a:solidFill>
                <a:cs typeface="Roboto Lt"/>
              </a:rPr>
              <a:t>(CBOW)</a:t>
            </a:r>
            <a:endParaRPr lang="en-IN" dirty="0">
              <a:cs typeface="Roboto Lt"/>
            </a:endParaRPr>
          </a:p>
          <a:p>
            <a:pPr marL="626518" indent="-469042">
              <a:spcBef>
                <a:spcPts val="740"/>
              </a:spcBef>
              <a:buFont typeface="Arial MT"/>
              <a:buChar char="●"/>
              <a:tabLst>
                <a:tab pos="625671" algn="l"/>
                <a:tab pos="626518" algn="l"/>
              </a:tabLst>
            </a:pPr>
            <a:r>
              <a:rPr lang="en-IN" spc="-13" dirty="0">
                <a:solidFill>
                  <a:srgbClr val="434343"/>
                </a:solidFill>
                <a:cs typeface="Roboto Lt"/>
              </a:rPr>
              <a:t>Word</a:t>
            </a:r>
            <a:r>
              <a:rPr lang="en-IN" spc="-27" dirty="0">
                <a:solidFill>
                  <a:srgbClr val="434343"/>
                </a:solidFill>
                <a:cs typeface="Roboto Lt"/>
              </a:rPr>
              <a:t> </a:t>
            </a:r>
            <a:r>
              <a:rPr lang="en-IN" dirty="0">
                <a:solidFill>
                  <a:srgbClr val="434343"/>
                </a:solidFill>
                <a:cs typeface="Arial MT"/>
              </a:rPr>
              <a:t>→</a:t>
            </a:r>
            <a:r>
              <a:rPr lang="en-IN" spc="-93" dirty="0">
                <a:solidFill>
                  <a:srgbClr val="434343"/>
                </a:solidFill>
                <a:cs typeface="Arial MT"/>
              </a:rPr>
              <a:t> </a:t>
            </a:r>
            <a:r>
              <a:rPr lang="en-IN" spc="-13">
                <a:solidFill>
                  <a:srgbClr val="434343"/>
                </a:solidFill>
                <a:cs typeface="Roboto Lt"/>
              </a:rPr>
              <a:t>neighboring</a:t>
            </a:r>
            <a:r>
              <a:rPr lang="en-IN" spc="-20" dirty="0">
                <a:solidFill>
                  <a:srgbClr val="434343"/>
                </a:solidFill>
                <a:cs typeface="Roboto Lt"/>
              </a:rPr>
              <a:t> </a:t>
            </a:r>
            <a:r>
              <a:rPr lang="en-IN" spc="-13" dirty="0">
                <a:solidFill>
                  <a:srgbClr val="434343"/>
                </a:solidFill>
                <a:cs typeface="Roboto Lt"/>
              </a:rPr>
              <a:t>words</a:t>
            </a:r>
            <a:r>
              <a:rPr lang="en-IN" spc="-27" dirty="0">
                <a:solidFill>
                  <a:srgbClr val="434343"/>
                </a:solidFill>
                <a:cs typeface="Roboto Lt"/>
              </a:rPr>
              <a:t> </a:t>
            </a:r>
            <a:r>
              <a:rPr lang="en-IN" spc="-40" dirty="0">
                <a:solidFill>
                  <a:srgbClr val="434343"/>
                </a:solidFill>
                <a:cs typeface="Roboto Lt"/>
              </a:rPr>
              <a:t>(skip-gram)</a:t>
            </a:r>
            <a:endParaRPr lang="en-IN" dirty="0">
              <a:cs typeface="Roboto Lt"/>
            </a:endParaRPr>
          </a:p>
          <a:p>
            <a:pPr>
              <a:spcBef>
                <a:spcPts val="73"/>
              </a:spcBef>
              <a:buChar char="●"/>
            </a:pPr>
            <a:endParaRPr lang="en-IN" dirty="0">
              <a:cs typeface="Roboto Lt"/>
            </a:endParaRPr>
          </a:p>
          <a:p>
            <a:pPr marL="16933"/>
            <a:r>
              <a:rPr lang="en-IN" spc="-20" dirty="0" err="1">
                <a:solidFill>
                  <a:srgbClr val="434343"/>
                </a:solidFill>
                <a:cs typeface="Roboto Lt"/>
              </a:rPr>
              <a:t>GloVe</a:t>
            </a:r>
            <a:r>
              <a:rPr lang="en-IN" spc="-7" dirty="0">
                <a:solidFill>
                  <a:srgbClr val="434343"/>
                </a:solidFill>
                <a:cs typeface="Roboto Lt"/>
              </a:rPr>
              <a:t> </a:t>
            </a:r>
            <a:r>
              <a:rPr lang="en-IN" spc="-20" dirty="0">
                <a:solidFill>
                  <a:srgbClr val="434343"/>
                </a:solidFill>
                <a:cs typeface="Roboto Lt"/>
              </a:rPr>
              <a:t>(Pennington</a:t>
            </a:r>
            <a:r>
              <a:rPr lang="en-IN" spc="-7" dirty="0">
                <a:solidFill>
                  <a:srgbClr val="434343"/>
                </a:solidFill>
                <a:cs typeface="Roboto Lt"/>
              </a:rPr>
              <a:t> et </a:t>
            </a:r>
            <a:r>
              <a:rPr lang="en-IN" spc="-13" dirty="0">
                <a:solidFill>
                  <a:srgbClr val="434343"/>
                </a:solidFill>
                <a:cs typeface="Roboto Lt"/>
              </a:rPr>
              <a:t>al.</a:t>
            </a:r>
            <a:r>
              <a:rPr lang="en-IN" spc="-7" dirty="0">
                <a:solidFill>
                  <a:srgbClr val="434343"/>
                </a:solidFill>
                <a:cs typeface="Roboto Lt"/>
              </a:rPr>
              <a:t> 2014)</a:t>
            </a:r>
            <a:endParaRPr lang="en-IN" dirty="0">
              <a:cs typeface="Roboto Lt"/>
            </a:endParaRPr>
          </a:p>
          <a:p>
            <a:pPr marL="626518" indent="-479201">
              <a:spcBef>
                <a:spcPts val="780"/>
              </a:spcBef>
              <a:buFont typeface="Arial MT"/>
              <a:buChar char="●"/>
              <a:tabLst>
                <a:tab pos="625671" algn="l"/>
                <a:tab pos="626518" algn="l"/>
              </a:tabLst>
            </a:pPr>
            <a:r>
              <a:rPr lang="en-IN" spc="-40" dirty="0">
                <a:solidFill>
                  <a:srgbClr val="434343"/>
                </a:solidFill>
                <a:cs typeface="Roboto Lt"/>
              </a:rPr>
              <a:t>Log-bilinear</a:t>
            </a:r>
            <a:r>
              <a:rPr lang="en-IN" spc="-33" dirty="0">
                <a:solidFill>
                  <a:srgbClr val="434343"/>
                </a:solidFill>
                <a:cs typeface="Roboto Lt"/>
              </a:rPr>
              <a:t> </a:t>
            </a:r>
            <a:r>
              <a:rPr lang="en-IN" spc="-13" dirty="0">
                <a:solidFill>
                  <a:srgbClr val="434343"/>
                </a:solidFill>
                <a:cs typeface="Roboto Lt"/>
              </a:rPr>
              <a:t>on</a:t>
            </a:r>
            <a:r>
              <a:rPr lang="en-IN" spc="-33" dirty="0">
                <a:solidFill>
                  <a:srgbClr val="434343"/>
                </a:solidFill>
                <a:cs typeface="Roboto Lt"/>
              </a:rPr>
              <a:t> </a:t>
            </a:r>
            <a:r>
              <a:rPr lang="en-IN" spc="-13" dirty="0">
                <a:solidFill>
                  <a:srgbClr val="434343"/>
                </a:solidFill>
                <a:cs typeface="Roboto Lt"/>
              </a:rPr>
              <a:t>word</a:t>
            </a:r>
            <a:r>
              <a:rPr lang="en-IN" spc="-27" dirty="0">
                <a:solidFill>
                  <a:srgbClr val="434343"/>
                </a:solidFill>
                <a:cs typeface="Roboto Lt"/>
              </a:rPr>
              <a:t> </a:t>
            </a:r>
            <a:r>
              <a:rPr lang="en-IN" spc="-33" dirty="0">
                <a:solidFill>
                  <a:srgbClr val="434343"/>
                </a:solidFill>
                <a:cs typeface="Roboto Lt"/>
              </a:rPr>
              <a:t>co-occurrences</a:t>
            </a:r>
            <a:endParaRPr lang="en-IN" dirty="0"/>
          </a:p>
        </p:txBody>
      </p:sp>
      <p:sp>
        <p:nvSpPr>
          <p:cNvPr id="3" name="object 3"/>
          <p:cNvSpPr txBox="1">
            <a:spLocks noGrp="1"/>
          </p:cNvSpPr>
          <p:nvPr>
            <p:ph type="title"/>
          </p:nvPr>
        </p:nvSpPr>
        <p:spPr>
          <a:xfrm>
            <a:off x="341745" y="249657"/>
            <a:ext cx="10813935" cy="627796"/>
          </a:xfrm>
          <a:prstGeom prst="rect">
            <a:avLst/>
          </a:prstGeom>
        </p:spPr>
        <p:txBody>
          <a:bodyPr vert="horz" wrap="square" lIns="0" tIns="16933" rIns="0" bIns="0" rtlCol="0" anchor="b">
            <a:spAutoFit/>
          </a:bodyPr>
          <a:lstStyle/>
          <a:p>
            <a:pPr marL="16933">
              <a:lnSpc>
                <a:spcPct val="100000"/>
              </a:lnSpc>
              <a:spcBef>
                <a:spcPts val="133"/>
              </a:spcBef>
            </a:pPr>
            <a:r>
              <a:rPr spc="-13" dirty="0"/>
              <a:t>Word2Vec:</a:t>
            </a:r>
            <a:r>
              <a:rPr dirty="0"/>
              <a:t> </a:t>
            </a:r>
            <a:r>
              <a:rPr spc="-27" dirty="0"/>
              <a:t>Self-Supervised</a:t>
            </a:r>
            <a:r>
              <a:rPr dirty="0"/>
              <a:t> </a:t>
            </a:r>
            <a:r>
              <a:rPr spc="-20" dirty="0"/>
              <a:t>Learning</a:t>
            </a:r>
            <a:r>
              <a:rPr dirty="0"/>
              <a:t> </a:t>
            </a:r>
            <a:r>
              <a:rPr spc="7" dirty="0"/>
              <a:t>for </a:t>
            </a:r>
            <a:r>
              <a:rPr spc="-13" dirty="0"/>
              <a:t>Language</a:t>
            </a:r>
            <a:endParaRPr dirty="0"/>
          </a:p>
        </p:txBody>
      </p:sp>
      <p:pic>
        <p:nvPicPr>
          <p:cNvPr id="4" name="object 4"/>
          <p:cNvPicPr/>
          <p:nvPr/>
        </p:nvPicPr>
        <p:blipFill>
          <a:blip r:embed="rId2" cstate="print"/>
          <a:stretch>
            <a:fillRect/>
          </a:stretch>
        </p:blipFill>
        <p:spPr>
          <a:xfrm>
            <a:off x="6528762" y="988906"/>
            <a:ext cx="4960552" cy="2982823"/>
          </a:xfrm>
          <a:prstGeom prst="rect">
            <a:avLst/>
          </a:prstGeom>
        </p:spPr>
      </p:pic>
      <p:pic>
        <p:nvPicPr>
          <p:cNvPr id="5" name="object 5"/>
          <p:cNvPicPr/>
          <p:nvPr/>
        </p:nvPicPr>
        <p:blipFill>
          <a:blip r:embed="rId3" cstate="print"/>
          <a:stretch>
            <a:fillRect/>
          </a:stretch>
        </p:blipFill>
        <p:spPr>
          <a:xfrm>
            <a:off x="6614654" y="4221112"/>
            <a:ext cx="5150836" cy="2091799"/>
          </a:xfrm>
          <a:prstGeom prst="rect">
            <a:avLst/>
          </a:prstGeom>
        </p:spPr>
      </p:pic>
      <p:sp>
        <p:nvSpPr>
          <p:cNvPr id="6" name="object 6"/>
          <p:cNvSpPr txBox="1"/>
          <p:nvPr/>
        </p:nvSpPr>
        <p:spPr>
          <a:xfrm>
            <a:off x="629266" y="5815404"/>
            <a:ext cx="5744380" cy="263320"/>
          </a:xfrm>
          <a:prstGeom prst="rect">
            <a:avLst/>
          </a:prstGeom>
        </p:spPr>
        <p:txBody>
          <a:bodyPr vert="horz" wrap="square" lIns="0" tIns="16933" rIns="0" bIns="0" rtlCol="0">
            <a:spAutoFit/>
          </a:bodyPr>
          <a:lstStyle/>
          <a:p>
            <a:pPr marL="16933">
              <a:spcBef>
                <a:spcPts val="133"/>
              </a:spcBef>
            </a:pPr>
            <a:r>
              <a:rPr sz="1600" spc="-7" dirty="0">
                <a:solidFill>
                  <a:srgbClr val="434343"/>
                </a:solidFill>
                <a:cs typeface="Roboto Lt"/>
              </a:rPr>
              <a:t>(Mikolov</a:t>
            </a:r>
            <a:r>
              <a:rPr sz="1600" spc="-13" dirty="0">
                <a:solidFill>
                  <a:srgbClr val="434343"/>
                </a:solidFill>
                <a:cs typeface="Roboto Lt"/>
              </a:rPr>
              <a:t> </a:t>
            </a:r>
            <a:r>
              <a:rPr sz="1600" spc="-7" dirty="0">
                <a:solidFill>
                  <a:srgbClr val="434343"/>
                </a:solidFill>
                <a:cs typeface="Roboto Lt"/>
              </a:rPr>
              <a:t>et</a:t>
            </a:r>
            <a:r>
              <a:rPr sz="1600" spc="-13" dirty="0">
                <a:solidFill>
                  <a:srgbClr val="434343"/>
                </a:solidFill>
                <a:cs typeface="Roboto Lt"/>
              </a:rPr>
              <a:t> al. 2013; Pennington </a:t>
            </a:r>
            <a:r>
              <a:rPr sz="1600" spc="-7" dirty="0">
                <a:solidFill>
                  <a:srgbClr val="434343"/>
                </a:solidFill>
                <a:cs typeface="Roboto Lt"/>
              </a:rPr>
              <a:t>et</a:t>
            </a:r>
            <a:r>
              <a:rPr sz="1600" spc="-13" dirty="0">
                <a:solidFill>
                  <a:srgbClr val="434343"/>
                </a:solidFill>
                <a:cs typeface="Roboto Lt"/>
              </a:rPr>
              <a:t> al. </a:t>
            </a:r>
            <a:r>
              <a:rPr sz="1600" spc="-7" dirty="0">
                <a:solidFill>
                  <a:srgbClr val="434343"/>
                </a:solidFill>
                <a:cs typeface="Roboto Lt"/>
              </a:rPr>
              <a:t>2014)</a:t>
            </a:r>
            <a:endParaRPr sz="1600" dirty="0">
              <a:cs typeface="Roboto Lt"/>
            </a:endParaRPr>
          </a:p>
        </p:txBody>
      </p:sp>
    </p:spTree>
    <p:extLst>
      <p:ext uri="{BB962C8B-B14F-4D97-AF65-F5344CB8AC3E}">
        <p14:creationId xmlns:p14="http://schemas.microsoft.com/office/powerpoint/2010/main" val="3683049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Pretext</a:t>
            </a:r>
            <a:r>
              <a:rPr spc="-40" dirty="0"/>
              <a:t> </a:t>
            </a:r>
            <a:r>
              <a:rPr spc="-7" dirty="0"/>
              <a:t>tasks</a:t>
            </a:r>
            <a:r>
              <a:rPr spc="-40" dirty="0"/>
              <a:t> </a:t>
            </a:r>
            <a:r>
              <a:rPr spc="-7" dirty="0"/>
              <a:t>from</a:t>
            </a:r>
            <a:r>
              <a:rPr spc="-33" dirty="0"/>
              <a:t> </a:t>
            </a:r>
            <a:r>
              <a:rPr spc="-7" dirty="0"/>
              <a:t>image</a:t>
            </a:r>
            <a:r>
              <a:rPr spc="-33" dirty="0"/>
              <a:t> </a:t>
            </a:r>
            <a:r>
              <a:rPr spc="-7" dirty="0"/>
              <a:t>transformations</a:t>
            </a:r>
          </a:p>
        </p:txBody>
      </p:sp>
      <p:sp>
        <p:nvSpPr>
          <p:cNvPr id="21" name="object 21"/>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23" name="object 23"/>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1002067" y="2469966"/>
            <a:ext cx="1558365" cy="1143199"/>
          </a:xfrm>
          <a:prstGeom prst="rect">
            <a:avLst/>
          </a:prstGeom>
        </p:spPr>
      </p:pic>
      <p:grpSp>
        <p:nvGrpSpPr>
          <p:cNvPr id="4" name="object 4"/>
          <p:cNvGrpSpPr/>
          <p:nvPr/>
        </p:nvGrpSpPr>
        <p:grpSpPr>
          <a:xfrm>
            <a:off x="3519392" y="1336732"/>
            <a:ext cx="2120053" cy="2289385"/>
            <a:chOff x="2639544" y="1002548"/>
            <a:chExt cx="1590040" cy="1717039"/>
          </a:xfrm>
        </p:grpSpPr>
        <p:pic>
          <p:nvPicPr>
            <p:cNvPr id="5" name="object 5"/>
            <p:cNvPicPr/>
            <p:nvPr/>
          </p:nvPicPr>
          <p:blipFill>
            <a:blip r:embed="rId3" cstate="print"/>
            <a:stretch>
              <a:fillRect/>
            </a:stretch>
          </p:blipFill>
          <p:spPr>
            <a:xfrm>
              <a:off x="2639544" y="1055414"/>
              <a:ext cx="1589738" cy="1663998"/>
            </a:xfrm>
            <a:prstGeom prst="rect">
              <a:avLst/>
            </a:prstGeom>
          </p:spPr>
        </p:pic>
        <p:sp>
          <p:nvSpPr>
            <p:cNvPr id="6" name="object 6"/>
            <p:cNvSpPr/>
            <p:nvPr/>
          </p:nvSpPr>
          <p:spPr>
            <a:xfrm>
              <a:off x="3430813" y="1098521"/>
              <a:ext cx="6350" cy="756920"/>
            </a:xfrm>
            <a:custGeom>
              <a:avLst/>
              <a:gdLst/>
              <a:ahLst/>
              <a:cxnLst/>
              <a:rect l="l" t="t" r="r" b="b"/>
              <a:pathLst>
                <a:path w="6350" h="756919">
                  <a:moveTo>
                    <a:pt x="6254" y="0"/>
                  </a:moveTo>
                  <a:lnTo>
                    <a:pt x="0" y="756303"/>
                  </a:lnTo>
                </a:path>
              </a:pathLst>
            </a:custGeom>
            <a:ln w="19049">
              <a:solidFill>
                <a:srgbClr val="4A86E7"/>
              </a:solidFill>
            </a:ln>
          </p:spPr>
          <p:txBody>
            <a:bodyPr wrap="square" lIns="0" tIns="0" rIns="0" bIns="0" rtlCol="0"/>
            <a:lstStyle/>
            <a:p>
              <a:endParaRPr sz="2400"/>
            </a:p>
          </p:txBody>
        </p:sp>
        <p:pic>
          <p:nvPicPr>
            <p:cNvPr id="7" name="object 7"/>
            <p:cNvPicPr/>
            <p:nvPr/>
          </p:nvPicPr>
          <p:blipFill>
            <a:blip r:embed="rId4" cstate="print"/>
            <a:stretch>
              <a:fillRect/>
            </a:stretch>
          </p:blipFill>
          <p:spPr>
            <a:xfrm>
              <a:off x="3396078" y="1002548"/>
              <a:ext cx="81978" cy="105758"/>
            </a:xfrm>
            <a:prstGeom prst="rect">
              <a:avLst/>
            </a:prstGeom>
          </p:spPr>
        </p:pic>
        <p:sp>
          <p:nvSpPr>
            <p:cNvPr id="8" name="object 8"/>
            <p:cNvSpPr/>
            <p:nvPr/>
          </p:nvSpPr>
          <p:spPr>
            <a:xfrm>
              <a:off x="3430925" y="1306449"/>
              <a:ext cx="427990" cy="566420"/>
            </a:xfrm>
            <a:custGeom>
              <a:avLst/>
              <a:gdLst/>
              <a:ahLst/>
              <a:cxnLst/>
              <a:rect l="l" t="t" r="r" b="b"/>
              <a:pathLst>
                <a:path w="427989" h="566419">
                  <a:moveTo>
                    <a:pt x="427900" y="0"/>
                  </a:moveTo>
                  <a:lnTo>
                    <a:pt x="0" y="566400"/>
                  </a:lnTo>
                </a:path>
              </a:pathLst>
            </a:custGeom>
            <a:ln w="19049">
              <a:solidFill>
                <a:srgbClr val="00FF00"/>
              </a:solidFill>
            </a:ln>
          </p:spPr>
          <p:txBody>
            <a:bodyPr wrap="square" lIns="0" tIns="0" rIns="0" bIns="0" rtlCol="0"/>
            <a:lstStyle/>
            <a:p>
              <a:endParaRPr sz="2400"/>
            </a:p>
          </p:txBody>
        </p:sp>
        <p:pic>
          <p:nvPicPr>
            <p:cNvPr id="9" name="object 9"/>
            <p:cNvPicPr/>
            <p:nvPr/>
          </p:nvPicPr>
          <p:blipFill>
            <a:blip r:embed="rId5" cstate="print"/>
            <a:stretch>
              <a:fillRect/>
            </a:stretch>
          </p:blipFill>
          <p:spPr>
            <a:xfrm>
              <a:off x="3824194" y="1227945"/>
              <a:ext cx="96268" cy="106995"/>
            </a:xfrm>
            <a:prstGeom prst="rect">
              <a:avLst/>
            </a:prstGeom>
          </p:spPr>
        </p:pic>
        <p:sp>
          <p:nvSpPr>
            <p:cNvPr id="10" name="object 10"/>
            <p:cNvSpPr/>
            <p:nvPr/>
          </p:nvSpPr>
          <p:spPr>
            <a:xfrm>
              <a:off x="3438775" y="1625336"/>
              <a:ext cx="146050" cy="58419"/>
            </a:xfrm>
            <a:custGeom>
              <a:avLst/>
              <a:gdLst/>
              <a:ahLst/>
              <a:cxnLst/>
              <a:rect l="l" t="t" r="r" b="b"/>
              <a:pathLst>
                <a:path w="146050" h="58419">
                  <a:moveTo>
                    <a:pt x="0" y="6910"/>
                  </a:moveTo>
                  <a:lnTo>
                    <a:pt x="40922" y="0"/>
                  </a:lnTo>
                  <a:lnTo>
                    <a:pt x="81018" y="6937"/>
                  </a:lnTo>
                  <a:lnTo>
                    <a:pt x="117067" y="26597"/>
                  </a:lnTo>
                  <a:lnTo>
                    <a:pt x="145847" y="57855"/>
                  </a:lnTo>
                </a:path>
              </a:pathLst>
            </a:custGeom>
            <a:ln w="28574">
              <a:solidFill>
                <a:srgbClr val="00FF00"/>
              </a:solidFill>
            </a:ln>
          </p:spPr>
          <p:txBody>
            <a:bodyPr wrap="square" lIns="0" tIns="0" rIns="0" bIns="0" rtlCol="0"/>
            <a:lstStyle/>
            <a:p>
              <a:endParaRPr sz="2400"/>
            </a:p>
          </p:txBody>
        </p:sp>
      </p:grpSp>
      <p:sp>
        <p:nvSpPr>
          <p:cNvPr id="11" name="object 11"/>
          <p:cNvSpPr txBox="1"/>
          <p:nvPr/>
        </p:nvSpPr>
        <p:spPr>
          <a:xfrm>
            <a:off x="1002034" y="1438290"/>
            <a:ext cx="1558713" cy="672107"/>
          </a:xfrm>
          <a:prstGeom prst="rect">
            <a:avLst/>
          </a:prstGeom>
          <a:solidFill>
            <a:srgbClr val="EEEEEE"/>
          </a:solidFill>
        </p:spPr>
        <p:txBody>
          <a:bodyPr vert="horz" wrap="square" lIns="0" tIns="5080" rIns="0" bIns="0" rtlCol="0">
            <a:spAutoFit/>
          </a:bodyPr>
          <a:lstStyle/>
          <a:p>
            <a:pPr>
              <a:spcBef>
                <a:spcPts val="40"/>
              </a:spcBef>
            </a:pPr>
            <a:endParaRPr sz="2467">
              <a:latin typeface="Times New Roman"/>
              <a:cs typeface="Times New Roman"/>
            </a:endParaRPr>
          </a:p>
          <a:p>
            <a:pPr algn="ctr">
              <a:lnSpc>
                <a:spcPct val="100000"/>
              </a:lnSpc>
            </a:pPr>
            <a:r>
              <a:rPr sz="1867" dirty="0">
                <a:latin typeface="Arial MT"/>
                <a:cs typeface="Arial MT"/>
              </a:rPr>
              <a:t>?</a:t>
            </a:r>
            <a:endParaRPr sz="1867">
              <a:latin typeface="Arial MT"/>
              <a:cs typeface="Arial MT"/>
            </a:endParaRPr>
          </a:p>
        </p:txBody>
      </p:sp>
      <p:sp>
        <p:nvSpPr>
          <p:cNvPr id="12" name="object 12"/>
          <p:cNvSpPr txBox="1"/>
          <p:nvPr/>
        </p:nvSpPr>
        <p:spPr>
          <a:xfrm>
            <a:off x="858301" y="3828469"/>
            <a:ext cx="7505700" cy="304421"/>
          </a:xfrm>
          <a:prstGeom prst="rect">
            <a:avLst/>
          </a:prstGeom>
        </p:spPr>
        <p:txBody>
          <a:bodyPr vert="horz" wrap="square" lIns="0" tIns="16933" rIns="0" bIns="0" rtlCol="0">
            <a:spAutoFit/>
          </a:bodyPr>
          <a:lstStyle/>
          <a:p>
            <a:pPr marL="16933">
              <a:spcBef>
                <a:spcPts val="133"/>
              </a:spcBef>
              <a:tabLst>
                <a:tab pos="2826103" algn="l"/>
                <a:tab pos="5920592" algn="l"/>
              </a:tabLst>
            </a:pPr>
            <a:r>
              <a:rPr sz="1867" spc="-7" dirty="0">
                <a:latin typeface="Arial MT"/>
                <a:cs typeface="Arial MT"/>
              </a:rPr>
              <a:t>image </a:t>
            </a:r>
            <a:r>
              <a:rPr sz="1867" dirty="0">
                <a:latin typeface="Arial MT"/>
                <a:cs typeface="Arial MT"/>
              </a:rPr>
              <a:t>completion	rotation</a:t>
            </a:r>
            <a:r>
              <a:rPr sz="1867" spc="-7" dirty="0">
                <a:latin typeface="Arial MT"/>
                <a:cs typeface="Arial MT"/>
              </a:rPr>
              <a:t> prediction	</a:t>
            </a:r>
            <a:r>
              <a:rPr sz="1867" dirty="0">
                <a:latin typeface="Arial MT"/>
                <a:cs typeface="Arial MT"/>
              </a:rPr>
              <a:t>“jigsaw</a:t>
            </a:r>
            <a:r>
              <a:rPr sz="1867" spc="-100" dirty="0">
                <a:latin typeface="Arial MT"/>
                <a:cs typeface="Arial MT"/>
              </a:rPr>
              <a:t> </a:t>
            </a:r>
            <a:r>
              <a:rPr sz="1867" spc="-7" dirty="0">
                <a:latin typeface="Arial MT"/>
                <a:cs typeface="Arial MT"/>
              </a:rPr>
              <a:t>puzzle”</a:t>
            </a:r>
            <a:endParaRPr sz="1867">
              <a:latin typeface="Arial MT"/>
              <a:cs typeface="Arial MT"/>
            </a:endParaRPr>
          </a:p>
        </p:txBody>
      </p:sp>
      <p:sp>
        <p:nvSpPr>
          <p:cNvPr id="13" name="object 13"/>
          <p:cNvSpPr txBox="1"/>
          <p:nvPr/>
        </p:nvSpPr>
        <p:spPr>
          <a:xfrm>
            <a:off x="4838801" y="2288885"/>
            <a:ext cx="436033" cy="304421"/>
          </a:xfrm>
          <a:prstGeom prst="rect">
            <a:avLst/>
          </a:prstGeom>
        </p:spPr>
        <p:txBody>
          <a:bodyPr vert="horz" wrap="square" lIns="0" tIns="16933" rIns="0" bIns="0" rtlCol="0">
            <a:spAutoFit/>
          </a:bodyPr>
          <a:lstStyle/>
          <a:p>
            <a:pPr marL="16933">
              <a:spcBef>
                <a:spcPts val="133"/>
              </a:spcBef>
            </a:pPr>
            <a:r>
              <a:rPr sz="1867" spc="-287" dirty="0">
                <a:solidFill>
                  <a:srgbClr val="00FF00"/>
                </a:solidFill>
                <a:latin typeface="Arial MT"/>
                <a:cs typeface="Arial MT"/>
              </a:rPr>
              <a:t>θ=?</a:t>
            </a:r>
            <a:endParaRPr sz="1867">
              <a:latin typeface="Arial MT"/>
              <a:cs typeface="Arial MT"/>
            </a:endParaRPr>
          </a:p>
        </p:txBody>
      </p:sp>
      <p:pic>
        <p:nvPicPr>
          <p:cNvPr id="14" name="object 14"/>
          <p:cNvPicPr/>
          <p:nvPr/>
        </p:nvPicPr>
        <p:blipFill>
          <a:blip r:embed="rId6" cstate="print"/>
          <a:stretch>
            <a:fillRect/>
          </a:stretch>
        </p:blipFill>
        <p:spPr>
          <a:xfrm>
            <a:off x="7591373" y="1572527"/>
            <a:ext cx="615769" cy="766332"/>
          </a:xfrm>
          <a:prstGeom prst="rect">
            <a:avLst/>
          </a:prstGeom>
        </p:spPr>
      </p:pic>
      <p:pic>
        <p:nvPicPr>
          <p:cNvPr id="15" name="object 15"/>
          <p:cNvPicPr/>
          <p:nvPr/>
        </p:nvPicPr>
        <p:blipFill>
          <a:blip r:embed="rId7" cstate="print"/>
          <a:stretch>
            <a:fillRect/>
          </a:stretch>
        </p:blipFill>
        <p:spPr>
          <a:xfrm>
            <a:off x="6759295" y="1548165"/>
            <a:ext cx="615772" cy="815072"/>
          </a:xfrm>
          <a:prstGeom prst="rect">
            <a:avLst/>
          </a:prstGeom>
        </p:spPr>
      </p:pic>
      <p:pic>
        <p:nvPicPr>
          <p:cNvPr id="16" name="object 16"/>
          <p:cNvPicPr/>
          <p:nvPr/>
        </p:nvPicPr>
        <p:blipFill>
          <a:blip r:embed="rId8" cstate="print"/>
          <a:stretch>
            <a:fillRect/>
          </a:stretch>
        </p:blipFill>
        <p:spPr>
          <a:xfrm>
            <a:off x="6759296" y="2634032"/>
            <a:ext cx="615771" cy="911203"/>
          </a:xfrm>
          <a:prstGeom prst="rect">
            <a:avLst/>
          </a:prstGeom>
        </p:spPr>
      </p:pic>
      <p:pic>
        <p:nvPicPr>
          <p:cNvPr id="17" name="object 17"/>
          <p:cNvPicPr/>
          <p:nvPr/>
        </p:nvPicPr>
        <p:blipFill>
          <a:blip r:embed="rId9" cstate="print"/>
          <a:stretch>
            <a:fillRect/>
          </a:stretch>
        </p:blipFill>
        <p:spPr>
          <a:xfrm>
            <a:off x="7644763" y="2634031"/>
            <a:ext cx="562371" cy="911199"/>
          </a:xfrm>
          <a:prstGeom prst="rect">
            <a:avLst/>
          </a:prstGeom>
        </p:spPr>
      </p:pic>
      <p:pic>
        <p:nvPicPr>
          <p:cNvPr id="18" name="object 18"/>
          <p:cNvPicPr/>
          <p:nvPr/>
        </p:nvPicPr>
        <p:blipFill>
          <a:blip r:embed="rId10" cstate="print"/>
          <a:stretch>
            <a:fillRect/>
          </a:stretch>
        </p:blipFill>
        <p:spPr>
          <a:xfrm>
            <a:off x="9664001" y="1408694"/>
            <a:ext cx="1411473" cy="2254765"/>
          </a:xfrm>
          <a:prstGeom prst="rect">
            <a:avLst/>
          </a:prstGeom>
        </p:spPr>
      </p:pic>
      <p:sp>
        <p:nvSpPr>
          <p:cNvPr id="19" name="object 19"/>
          <p:cNvSpPr txBox="1"/>
          <p:nvPr/>
        </p:nvSpPr>
        <p:spPr>
          <a:xfrm>
            <a:off x="9753581" y="3847978"/>
            <a:ext cx="1233592"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colorization</a:t>
            </a:r>
            <a:endParaRPr sz="1867">
              <a:latin typeface="Arial MT"/>
              <a:cs typeface="Arial MT"/>
            </a:endParaRPr>
          </a:p>
        </p:txBody>
      </p:sp>
      <p:sp>
        <p:nvSpPr>
          <p:cNvPr id="20" name="object 20"/>
          <p:cNvSpPr txBox="1"/>
          <p:nvPr/>
        </p:nvSpPr>
        <p:spPr>
          <a:xfrm>
            <a:off x="341745" y="4698382"/>
            <a:ext cx="11555286" cy="970886"/>
          </a:xfrm>
          <a:prstGeom prst="rect">
            <a:avLst/>
          </a:prstGeom>
        </p:spPr>
        <p:txBody>
          <a:bodyPr vert="horz" wrap="square" lIns="0" tIns="16933" rIns="0" bIns="0" rtlCol="0">
            <a:spAutoFit/>
          </a:bodyPr>
          <a:lstStyle/>
          <a:p>
            <a:pPr marL="16933" marR="6773" indent="13546">
              <a:lnSpc>
                <a:spcPct val="134900"/>
              </a:lnSpc>
              <a:spcBef>
                <a:spcPts val="133"/>
              </a:spcBef>
            </a:pPr>
            <a:r>
              <a:rPr sz="2400" spc="-7" dirty="0">
                <a:solidFill>
                  <a:schemeClr val="tx1">
                    <a:lumMod val="65000"/>
                    <a:lumOff val="35000"/>
                  </a:schemeClr>
                </a:solidFill>
                <a:cs typeface="Arial MT"/>
              </a:rPr>
              <a:t>Learned </a:t>
            </a:r>
            <a:r>
              <a:rPr sz="2400" dirty="0">
                <a:solidFill>
                  <a:schemeClr val="tx1">
                    <a:lumMod val="65000"/>
                    <a:lumOff val="35000"/>
                  </a:schemeClr>
                </a:solidFill>
                <a:cs typeface="Arial MT"/>
              </a:rPr>
              <a:t>representations may </a:t>
            </a:r>
            <a:r>
              <a:rPr sz="2400" spc="-7" dirty="0">
                <a:solidFill>
                  <a:schemeClr val="tx1">
                    <a:lumMod val="65000"/>
                    <a:lumOff val="35000"/>
                  </a:schemeClr>
                </a:solidFill>
                <a:cs typeface="Arial MT"/>
              </a:rPr>
              <a:t>be tied to </a:t>
            </a:r>
            <a:r>
              <a:rPr sz="2400" dirty="0">
                <a:solidFill>
                  <a:schemeClr val="tx1">
                    <a:lumMod val="65000"/>
                    <a:lumOff val="35000"/>
                  </a:schemeClr>
                </a:solidFill>
                <a:cs typeface="Arial MT"/>
              </a:rPr>
              <a:t>a specific </a:t>
            </a:r>
            <a:r>
              <a:rPr sz="2400" spc="-7" dirty="0">
                <a:solidFill>
                  <a:schemeClr val="tx1">
                    <a:lumMod val="65000"/>
                    <a:lumOff val="35000"/>
                  </a:schemeClr>
                </a:solidFill>
                <a:cs typeface="Arial MT"/>
              </a:rPr>
              <a:t>pretext task! </a:t>
            </a:r>
            <a:r>
              <a:rPr sz="2400" spc="-760" dirty="0">
                <a:solidFill>
                  <a:schemeClr val="tx1">
                    <a:lumMod val="65000"/>
                    <a:lumOff val="35000"/>
                  </a:schemeClr>
                </a:solidFill>
                <a:cs typeface="Arial MT"/>
              </a:rPr>
              <a:t> </a:t>
            </a:r>
            <a:r>
              <a:rPr sz="2400" spc="-7" dirty="0">
                <a:solidFill>
                  <a:schemeClr val="tx1">
                    <a:lumMod val="65000"/>
                    <a:lumOff val="35000"/>
                  </a:schemeClr>
                </a:solidFill>
                <a:cs typeface="Arial MT"/>
              </a:rPr>
              <a:t>Can</a:t>
            </a:r>
            <a:r>
              <a:rPr sz="2400" spc="-13" dirty="0">
                <a:solidFill>
                  <a:schemeClr val="tx1">
                    <a:lumMod val="65000"/>
                    <a:lumOff val="35000"/>
                  </a:schemeClr>
                </a:solidFill>
                <a:cs typeface="Arial MT"/>
              </a:rPr>
              <a:t> </a:t>
            </a:r>
            <a:r>
              <a:rPr sz="2400" spc="-7" dirty="0">
                <a:solidFill>
                  <a:schemeClr val="tx1">
                    <a:lumMod val="65000"/>
                    <a:lumOff val="35000"/>
                  </a:schemeClr>
                </a:solidFill>
                <a:cs typeface="Arial MT"/>
              </a:rPr>
              <a:t>we</a:t>
            </a:r>
            <a:r>
              <a:rPr sz="2400" spc="-13" dirty="0">
                <a:solidFill>
                  <a:schemeClr val="tx1">
                    <a:lumMod val="65000"/>
                    <a:lumOff val="35000"/>
                  </a:schemeClr>
                </a:solidFill>
                <a:cs typeface="Arial MT"/>
              </a:rPr>
              <a:t> </a:t>
            </a:r>
            <a:r>
              <a:rPr sz="2400" dirty="0">
                <a:solidFill>
                  <a:schemeClr val="tx1">
                    <a:lumMod val="65000"/>
                    <a:lumOff val="35000"/>
                  </a:schemeClr>
                </a:solidFill>
                <a:cs typeface="Arial MT"/>
              </a:rPr>
              <a:t>come</a:t>
            </a:r>
            <a:r>
              <a:rPr sz="2400" spc="-7" dirty="0">
                <a:solidFill>
                  <a:schemeClr val="tx1">
                    <a:lumMod val="65000"/>
                    <a:lumOff val="35000"/>
                  </a:schemeClr>
                </a:solidFill>
                <a:cs typeface="Arial MT"/>
              </a:rPr>
              <a:t> up</a:t>
            </a:r>
            <a:r>
              <a:rPr sz="2400" spc="-13" dirty="0">
                <a:solidFill>
                  <a:schemeClr val="tx1">
                    <a:lumMod val="65000"/>
                    <a:lumOff val="35000"/>
                  </a:schemeClr>
                </a:solidFill>
                <a:cs typeface="Arial MT"/>
              </a:rPr>
              <a:t> </a:t>
            </a:r>
            <a:r>
              <a:rPr sz="2400" spc="-7" dirty="0">
                <a:solidFill>
                  <a:schemeClr val="tx1">
                    <a:lumMod val="65000"/>
                    <a:lumOff val="35000"/>
                  </a:schemeClr>
                </a:solidFill>
                <a:cs typeface="Arial MT"/>
              </a:rPr>
              <a:t>with </a:t>
            </a:r>
            <a:r>
              <a:rPr sz="2400" dirty="0">
                <a:solidFill>
                  <a:schemeClr val="tx1">
                    <a:lumMod val="65000"/>
                    <a:lumOff val="35000"/>
                  </a:schemeClr>
                </a:solidFill>
                <a:cs typeface="Arial MT"/>
              </a:rPr>
              <a:t>a</a:t>
            </a:r>
            <a:r>
              <a:rPr sz="2400" spc="-13" dirty="0">
                <a:solidFill>
                  <a:schemeClr val="tx1">
                    <a:lumMod val="65000"/>
                    <a:lumOff val="35000"/>
                  </a:schemeClr>
                </a:solidFill>
                <a:cs typeface="Arial MT"/>
              </a:rPr>
              <a:t> </a:t>
            </a:r>
            <a:r>
              <a:rPr sz="2400" dirty="0">
                <a:solidFill>
                  <a:schemeClr val="tx1">
                    <a:lumMod val="65000"/>
                    <a:lumOff val="35000"/>
                  </a:schemeClr>
                </a:solidFill>
                <a:cs typeface="Arial MT"/>
              </a:rPr>
              <a:t>more</a:t>
            </a:r>
            <a:r>
              <a:rPr sz="2400" spc="-7" dirty="0">
                <a:solidFill>
                  <a:schemeClr val="tx1">
                    <a:lumMod val="65000"/>
                    <a:lumOff val="35000"/>
                  </a:schemeClr>
                </a:solidFill>
                <a:cs typeface="Arial MT"/>
              </a:rPr>
              <a:t> general</a:t>
            </a:r>
            <a:r>
              <a:rPr sz="2400" spc="-13" dirty="0">
                <a:solidFill>
                  <a:schemeClr val="tx1">
                    <a:lumMod val="65000"/>
                    <a:lumOff val="35000"/>
                  </a:schemeClr>
                </a:solidFill>
                <a:cs typeface="Arial MT"/>
              </a:rPr>
              <a:t> </a:t>
            </a:r>
            <a:r>
              <a:rPr sz="2400" spc="-7" dirty="0">
                <a:solidFill>
                  <a:schemeClr val="tx1">
                    <a:lumMod val="65000"/>
                    <a:lumOff val="35000"/>
                  </a:schemeClr>
                </a:solidFill>
                <a:cs typeface="Arial MT"/>
              </a:rPr>
              <a:t>pretext task?</a:t>
            </a:r>
            <a:endParaRPr sz="2400" dirty="0">
              <a:solidFill>
                <a:schemeClr val="tx1">
                  <a:lumMod val="65000"/>
                  <a:lumOff val="35000"/>
                </a:schemeClr>
              </a:solidFill>
              <a:cs typeface="Arial MT"/>
            </a:endParaRPr>
          </a:p>
        </p:txBody>
      </p:sp>
    </p:spTree>
    <p:extLst>
      <p:ext uri="{BB962C8B-B14F-4D97-AF65-F5344CB8AC3E}">
        <p14:creationId xmlns:p14="http://schemas.microsoft.com/office/powerpoint/2010/main" val="37966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lang="en-US" dirty="0"/>
              <a:t>We know samples are same</a:t>
            </a:r>
            <a:endParaRPr spc="-7" dirty="0"/>
          </a:p>
        </p:txBody>
      </p:sp>
      <p:sp>
        <p:nvSpPr>
          <p:cNvPr id="32" name="object 32"/>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34" name="object 34"/>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1002067" y="2469966"/>
            <a:ext cx="1558365" cy="1143199"/>
          </a:xfrm>
          <a:prstGeom prst="rect">
            <a:avLst/>
          </a:prstGeom>
        </p:spPr>
      </p:pic>
      <p:grpSp>
        <p:nvGrpSpPr>
          <p:cNvPr id="4" name="object 4"/>
          <p:cNvGrpSpPr/>
          <p:nvPr/>
        </p:nvGrpSpPr>
        <p:grpSpPr>
          <a:xfrm>
            <a:off x="3519392" y="1336732"/>
            <a:ext cx="2120053" cy="2289385"/>
            <a:chOff x="2639544" y="1002548"/>
            <a:chExt cx="1590040" cy="1717039"/>
          </a:xfrm>
        </p:grpSpPr>
        <p:pic>
          <p:nvPicPr>
            <p:cNvPr id="5" name="object 5"/>
            <p:cNvPicPr/>
            <p:nvPr/>
          </p:nvPicPr>
          <p:blipFill>
            <a:blip r:embed="rId3" cstate="print"/>
            <a:stretch>
              <a:fillRect/>
            </a:stretch>
          </p:blipFill>
          <p:spPr>
            <a:xfrm>
              <a:off x="2639544" y="1055414"/>
              <a:ext cx="1589738" cy="1663998"/>
            </a:xfrm>
            <a:prstGeom prst="rect">
              <a:avLst/>
            </a:prstGeom>
          </p:spPr>
        </p:pic>
        <p:sp>
          <p:nvSpPr>
            <p:cNvPr id="6" name="object 6"/>
            <p:cNvSpPr/>
            <p:nvPr/>
          </p:nvSpPr>
          <p:spPr>
            <a:xfrm>
              <a:off x="3430813" y="1098521"/>
              <a:ext cx="6350" cy="756920"/>
            </a:xfrm>
            <a:custGeom>
              <a:avLst/>
              <a:gdLst/>
              <a:ahLst/>
              <a:cxnLst/>
              <a:rect l="l" t="t" r="r" b="b"/>
              <a:pathLst>
                <a:path w="6350" h="756919">
                  <a:moveTo>
                    <a:pt x="6254" y="0"/>
                  </a:moveTo>
                  <a:lnTo>
                    <a:pt x="0" y="756303"/>
                  </a:lnTo>
                </a:path>
              </a:pathLst>
            </a:custGeom>
            <a:ln w="19049">
              <a:solidFill>
                <a:srgbClr val="4A86E7"/>
              </a:solidFill>
            </a:ln>
          </p:spPr>
          <p:txBody>
            <a:bodyPr wrap="square" lIns="0" tIns="0" rIns="0" bIns="0" rtlCol="0"/>
            <a:lstStyle/>
            <a:p>
              <a:endParaRPr sz="2400"/>
            </a:p>
          </p:txBody>
        </p:sp>
        <p:pic>
          <p:nvPicPr>
            <p:cNvPr id="7" name="object 7"/>
            <p:cNvPicPr/>
            <p:nvPr/>
          </p:nvPicPr>
          <p:blipFill>
            <a:blip r:embed="rId4" cstate="print"/>
            <a:stretch>
              <a:fillRect/>
            </a:stretch>
          </p:blipFill>
          <p:spPr>
            <a:xfrm>
              <a:off x="3396078" y="1002548"/>
              <a:ext cx="81978" cy="105758"/>
            </a:xfrm>
            <a:prstGeom prst="rect">
              <a:avLst/>
            </a:prstGeom>
          </p:spPr>
        </p:pic>
        <p:sp>
          <p:nvSpPr>
            <p:cNvPr id="8" name="object 8"/>
            <p:cNvSpPr/>
            <p:nvPr/>
          </p:nvSpPr>
          <p:spPr>
            <a:xfrm>
              <a:off x="3430925" y="1306449"/>
              <a:ext cx="427990" cy="566420"/>
            </a:xfrm>
            <a:custGeom>
              <a:avLst/>
              <a:gdLst/>
              <a:ahLst/>
              <a:cxnLst/>
              <a:rect l="l" t="t" r="r" b="b"/>
              <a:pathLst>
                <a:path w="427989" h="566419">
                  <a:moveTo>
                    <a:pt x="427900" y="0"/>
                  </a:moveTo>
                  <a:lnTo>
                    <a:pt x="0" y="566400"/>
                  </a:lnTo>
                </a:path>
              </a:pathLst>
            </a:custGeom>
            <a:ln w="19049">
              <a:solidFill>
                <a:srgbClr val="00FF00"/>
              </a:solidFill>
            </a:ln>
          </p:spPr>
          <p:txBody>
            <a:bodyPr wrap="square" lIns="0" tIns="0" rIns="0" bIns="0" rtlCol="0"/>
            <a:lstStyle/>
            <a:p>
              <a:endParaRPr sz="2400"/>
            </a:p>
          </p:txBody>
        </p:sp>
        <p:pic>
          <p:nvPicPr>
            <p:cNvPr id="9" name="object 9"/>
            <p:cNvPicPr/>
            <p:nvPr/>
          </p:nvPicPr>
          <p:blipFill>
            <a:blip r:embed="rId5" cstate="print"/>
            <a:stretch>
              <a:fillRect/>
            </a:stretch>
          </p:blipFill>
          <p:spPr>
            <a:xfrm>
              <a:off x="3824194" y="1227945"/>
              <a:ext cx="96268" cy="106995"/>
            </a:xfrm>
            <a:prstGeom prst="rect">
              <a:avLst/>
            </a:prstGeom>
          </p:spPr>
        </p:pic>
        <p:sp>
          <p:nvSpPr>
            <p:cNvPr id="10" name="object 10"/>
            <p:cNvSpPr/>
            <p:nvPr/>
          </p:nvSpPr>
          <p:spPr>
            <a:xfrm>
              <a:off x="3438775" y="1625336"/>
              <a:ext cx="146050" cy="58419"/>
            </a:xfrm>
            <a:custGeom>
              <a:avLst/>
              <a:gdLst/>
              <a:ahLst/>
              <a:cxnLst/>
              <a:rect l="l" t="t" r="r" b="b"/>
              <a:pathLst>
                <a:path w="146050" h="58419">
                  <a:moveTo>
                    <a:pt x="0" y="6910"/>
                  </a:moveTo>
                  <a:lnTo>
                    <a:pt x="40922" y="0"/>
                  </a:lnTo>
                  <a:lnTo>
                    <a:pt x="81018" y="6937"/>
                  </a:lnTo>
                  <a:lnTo>
                    <a:pt x="117067" y="26597"/>
                  </a:lnTo>
                  <a:lnTo>
                    <a:pt x="145847" y="57855"/>
                  </a:lnTo>
                </a:path>
              </a:pathLst>
            </a:custGeom>
            <a:ln w="28574">
              <a:solidFill>
                <a:srgbClr val="00FF00"/>
              </a:solidFill>
            </a:ln>
          </p:spPr>
          <p:txBody>
            <a:bodyPr wrap="square" lIns="0" tIns="0" rIns="0" bIns="0" rtlCol="0"/>
            <a:lstStyle/>
            <a:p>
              <a:endParaRPr sz="2400"/>
            </a:p>
          </p:txBody>
        </p:sp>
      </p:grpSp>
      <p:sp>
        <p:nvSpPr>
          <p:cNvPr id="11" name="object 11"/>
          <p:cNvSpPr txBox="1"/>
          <p:nvPr/>
        </p:nvSpPr>
        <p:spPr>
          <a:xfrm>
            <a:off x="1002034" y="1438290"/>
            <a:ext cx="1558713" cy="672107"/>
          </a:xfrm>
          <a:prstGeom prst="rect">
            <a:avLst/>
          </a:prstGeom>
          <a:solidFill>
            <a:srgbClr val="EEEEEE"/>
          </a:solidFill>
        </p:spPr>
        <p:txBody>
          <a:bodyPr vert="horz" wrap="square" lIns="0" tIns="5080" rIns="0" bIns="0" rtlCol="0">
            <a:spAutoFit/>
          </a:bodyPr>
          <a:lstStyle/>
          <a:p>
            <a:pPr>
              <a:spcBef>
                <a:spcPts val="40"/>
              </a:spcBef>
            </a:pPr>
            <a:endParaRPr sz="2467">
              <a:latin typeface="Times New Roman"/>
              <a:cs typeface="Times New Roman"/>
            </a:endParaRPr>
          </a:p>
          <a:p>
            <a:pPr algn="ctr">
              <a:lnSpc>
                <a:spcPct val="100000"/>
              </a:lnSpc>
            </a:pPr>
            <a:r>
              <a:rPr sz="1867" dirty="0">
                <a:latin typeface="Arial MT"/>
                <a:cs typeface="Arial MT"/>
              </a:rPr>
              <a:t>?</a:t>
            </a:r>
            <a:endParaRPr sz="1867">
              <a:latin typeface="Arial MT"/>
              <a:cs typeface="Arial MT"/>
            </a:endParaRPr>
          </a:p>
        </p:txBody>
      </p:sp>
      <p:sp>
        <p:nvSpPr>
          <p:cNvPr id="12" name="object 12"/>
          <p:cNvSpPr txBox="1"/>
          <p:nvPr/>
        </p:nvSpPr>
        <p:spPr>
          <a:xfrm>
            <a:off x="4838801" y="2288885"/>
            <a:ext cx="436033" cy="304421"/>
          </a:xfrm>
          <a:prstGeom prst="rect">
            <a:avLst/>
          </a:prstGeom>
        </p:spPr>
        <p:txBody>
          <a:bodyPr vert="horz" wrap="square" lIns="0" tIns="16933" rIns="0" bIns="0" rtlCol="0">
            <a:spAutoFit/>
          </a:bodyPr>
          <a:lstStyle/>
          <a:p>
            <a:pPr marL="16933">
              <a:spcBef>
                <a:spcPts val="133"/>
              </a:spcBef>
            </a:pPr>
            <a:r>
              <a:rPr sz="1867" spc="-287" dirty="0">
                <a:solidFill>
                  <a:srgbClr val="00FF00"/>
                </a:solidFill>
                <a:latin typeface="Arial MT"/>
                <a:cs typeface="Arial MT"/>
              </a:rPr>
              <a:t>θ=?</a:t>
            </a:r>
            <a:endParaRPr sz="1867">
              <a:latin typeface="Arial MT"/>
              <a:cs typeface="Arial MT"/>
            </a:endParaRPr>
          </a:p>
        </p:txBody>
      </p:sp>
      <p:pic>
        <p:nvPicPr>
          <p:cNvPr id="13" name="object 13"/>
          <p:cNvPicPr/>
          <p:nvPr/>
        </p:nvPicPr>
        <p:blipFill>
          <a:blip r:embed="rId6" cstate="print"/>
          <a:stretch>
            <a:fillRect/>
          </a:stretch>
        </p:blipFill>
        <p:spPr>
          <a:xfrm>
            <a:off x="7591373" y="1572527"/>
            <a:ext cx="615769" cy="766332"/>
          </a:xfrm>
          <a:prstGeom prst="rect">
            <a:avLst/>
          </a:prstGeom>
        </p:spPr>
      </p:pic>
      <p:pic>
        <p:nvPicPr>
          <p:cNvPr id="14" name="object 14"/>
          <p:cNvPicPr/>
          <p:nvPr/>
        </p:nvPicPr>
        <p:blipFill>
          <a:blip r:embed="rId7" cstate="print"/>
          <a:stretch>
            <a:fillRect/>
          </a:stretch>
        </p:blipFill>
        <p:spPr>
          <a:xfrm>
            <a:off x="6759295" y="1548165"/>
            <a:ext cx="615772" cy="815072"/>
          </a:xfrm>
          <a:prstGeom prst="rect">
            <a:avLst/>
          </a:prstGeom>
        </p:spPr>
      </p:pic>
      <p:pic>
        <p:nvPicPr>
          <p:cNvPr id="15" name="object 15"/>
          <p:cNvPicPr/>
          <p:nvPr/>
        </p:nvPicPr>
        <p:blipFill>
          <a:blip r:embed="rId8" cstate="print"/>
          <a:stretch>
            <a:fillRect/>
          </a:stretch>
        </p:blipFill>
        <p:spPr>
          <a:xfrm>
            <a:off x="9664001" y="1408694"/>
            <a:ext cx="1411473" cy="2254765"/>
          </a:xfrm>
          <a:prstGeom prst="rect">
            <a:avLst/>
          </a:prstGeom>
        </p:spPr>
      </p:pic>
      <p:grpSp>
        <p:nvGrpSpPr>
          <p:cNvPr id="16" name="object 16"/>
          <p:cNvGrpSpPr/>
          <p:nvPr/>
        </p:nvGrpSpPr>
        <p:grpSpPr>
          <a:xfrm>
            <a:off x="1925377" y="3851717"/>
            <a:ext cx="1639993" cy="539327"/>
            <a:chOff x="1444032" y="2888787"/>
            <a:chExt cx="1229995" cy="404495"/>
          </a:xfrm>
        </p:grpSpPr>
        <p:sp>
          <p:nvSpPr>
            <p:cNvPr id="17" name="object 17"/>
            <p:cNvSpPr/>
            <p:nvPr/>
          </p:nvSpPr>
          <p:spPr>
            <a:xfrm>
              <a:off x="1629336" y="2968349"/>
              <a:ext cx="859155" cy="245745"/>
            </a:xfrm>
            <a:custGeom>
              <a:avLst/>
              <a:gdLst/>
              <a:ahLst/>
              <a:cxnLst/>
              <a:rect l="l" t="t" r="r" b="b"/>
              <a:pathLst>
                <a:path w="859155" h="245744">
                  <a:moveTo>
                    <a:pt x="0" y="0"/>
                  </a:moveTo>
                  <a:lnTo>
                    <a:pt x="858775" y="245250"/>
                  </a:lnTo>
                </a:path>
              </a:pathLst>
            </a:custGeom>
            <a:ln w="38099">
              <a:solidFill>
                <a:srgbClr val="37761C"/>
              </a:solidFill>
            </a:ln>
          </p:spPr>
          <p:txBody>
            <a:bodyPr wrap="square" lIns="0" tIns="0" rIns="0" bIns="0" rtlCol="0"/>
            <a:lstStyle/>
            <a:p>
              <a:endParaRPr sz="2400"/>
            </a:p>
          </p:txBody>
        </p:sp>
        <p:pic>
          <p:nvPicPr>
            <p:cNvPr id="18" name="object 18"/>
            <p:cNvPicPr/>
            <p:nvPr/>
          </p:nvPicPr>
          <p:blipFill>
            <a:blip r:embed="rId9" cstate="print"/>
            <a:stretch>
              <a:fillRect/>
            </a:stretch>
          </p:blipFill>
          <p:spPr>
            <a:xfrm>
              <a:off x="1444032" y="2888787"/>
              <a:ext cx="221635" cy="159123"/>
            </a:xfrm>
            <a:prstGeom prst="rect">
              <a:avLst/>
            </a:prstGeom>
          </p:spPr>
        </p:pic>
        <p:pic>
          <p:nvPicPr>
            <p:cNvPr id="19" name="object 19"/>
            <p:cNvPicPr/>
            <p:nvPr/>
          </p:nvPicPr>
          <p:blipFill>
            <a:blip r:embed="rId10" cstate="print"/>
            <a:stretch>
              <a:fillRect/>
            </a:stretch>
          </p:blipFill>
          <p:spPr>
            <a:xfrm>
              <a:off x="2451781" y="3134038"/>
              <a:ext cx="221635" cy="159123"/>
            </a:xfrm>
            <a:prstGeom prst="rect">
              <a:avLst/>
            </a:prstGeom>
          </p:spPr>
        </p:pic>
      </p:grpSp>
      <p:pic>
        <p:nvPicPr>
          <p:cNvPr id="20" name="object 20"/>
          <p:cNvPicPr/>
          <p:nvPr/>
        </p:nvPicPr>
        <p:blipFill>
          <a:blip r:embed="rId11" cstate="print"/>
          <a:stretch>
            <a:fillRect/>
          </a:stretch>
        </p:blipFill>
        <p:spPr>
          <a:xfrm>
            <a:off x="4215575" y="3686203"/>
            <a:ext cx="250517" cy="617791"/>
          </a:xfrm>
          <a:prstGeom prst="rect">
            <a:avLst/>
          </a:prstGeom>
        </p:spPr>
      </p:pic>
      <p:grpSp>
        <p:nvGrpSpPr>
          <p:cNvPr id="21" name="object 21"/>
          <p:cNvGrpSpPr/>
          <p:nvPr/>
        </p:nvGrpSpPr>
        <p:grpSpPr>
          <a:xfrm>
            <a:off x="3605801" y="2634031"/>
            <a:ext cx="5810673" cy="3483187"/>
            <a:chOff x="2704350" y="1975523"/>
            <a:chExt cx="4358005" cy="2612390"/>
          </a:xfrm>
        </p:grpSpPr>
        <p:pic>
          <p:nvPicPr>
            <p:cNvPr id="22" name="object 22"/>
            <p:cNvPicPr/>
            <p:nvPr/>
          </p:nvPicPr>
          <p:blipFill>
            <a:blip r:embed="rId12" cstate="print"/>
            <a:stretch>
              <a:fillRect/>
            </a:stretch>
          </p:blipFill>
          <p:spPr>
            <a:xfrm>
              <a:off x="5069472" y="1975524"/>
              <a:ext cx="461828" cy="683402"/>
            </a:xfrm>
            <a:prstGeom prst="rect">
              <a:avLst/>
            </a:prstGeom>
          </p:spPr>
        </p:pic>
        <p:pic>
          <p:nvPicPr>
            <p:cNvPr id="23" name="object 23"/>
            <p:cNvPicPr/>
            <p:nvPr/>
          </p:nvPicPr>
          <p:blipFill>
            <a:blip r:embed="rId13" cstate="print"/>
            <a:stretch>
              <a:fillRect/>
            </a:stretch>
          </p:blipFill>
          <p:spPr>
            <a:xfrm>
              <a:off x="5733572" y="1975523"/>
              <a:ext cx="421778" cy="683399"/>
            </a:xfrm>
            <a:prstGeom prst="rect">
              <a:avLst/>
            </a:prstGeom>
          </p:spPr>
        </p:pic>
        <p:sp>
          <p:nvSpPr>
            <p:cNvPr id="24" name="object 24"/>
            <p:cNvSpPr/>
            <p:nvPr/>
          </p:nvSpPr>
          <p:spPr>
            <a:xfrm>
              <a:off x="3852598" y="2807607"/>
              <a:ext cx="906780" cy="375920"/>
            </a:xfrm>
            <a:custGeom>
              <a:avLst/>
              <a:gdLst/>
              <a:ahLst/>
              <a:cxnLst/>
              <a:rect l="l" t="t" r="r" b="b"/>
              <a:pathLst>
                <a:path w="906779" h="375919">
                  <a:moveTo>
                    <a:pt x="906602" y="0"/>
                  </a:moveTo>
                  <a:lnTo>
                    <a:pt x="0" y="375534"/>
                  </a:lnTo>
                </a:path>
              </a:pathLst>
            </a:custGeom>
            <a:ln w="38099">
              <a:solidFill>
                <a:srgbClr val="37761C"/>
              </a:solidFill>
            </a:ln>
          </p:spPr>
          <p:txBody>
            <a:bodyPr wrap="square" lIns="0" tIns="0" rIns="0" bIns="0" rtlCol="0"/>
            <a:lstStyle/>
            <a:p>
              <a:endParaRPr sz="2400"/>
            </a:p>
          </p:txBody>
        </p:sp>
        <p:pic>
          <p:nvPicPr>
            <p:cNvPr id="25" name="object 25"/>
            <p:cNvPicPr/>
            <p:nvPr/>
          </p:nvPicPr>
          <p:blipFill>
            <a:blip r:embed="rId14" cstate="print"/>
            <a:stretch>
              <a:fillRect/>
            </a:stretch>
          </p:blipFill>
          <p:spPr>
            <a:xfrm>
              <a:off x="4716068" y="2722390"/>
              <a:ext cx="221922" cy="162407"/>
            </a:xfrm>
            <a:prstGeom prst="rect">
              <a:avLst/>
            </a:prstGeom>
          </p:spPr>
        </p:pic>
        <p:pic>
          <p:nvPicPr>
            <p:cNvPr id="26" name="object 26"/>
            <p:cNvPicPr/>
            <p:nvPr/>
          </p:nvPicPr>
          <p:blipFill>
            <a:blip r:embed="rId15" cstate="print"/>
            <a:stretch>
              <a:fillRect/>
            </a:stretch>
          </p:blipFill>
          <p:spPr>
            <a:xfrm>
              <a:off x="3673808" y="3105951"/>
              <a:ext cx="221922" cy="162407"/>
            </a:xfrm>
            <a:prstGeom prst="rect">
              <a:avLst/>
            </a:prstGeom>
          </p:spPr>
        </p:pic>
        <p:sp>
          <p:nvSpPr>
            <p:cNvPr id="27" name="object 27"/>
            <p:cNvSpPr/>
            <p:nvPr/>
          </p:nvSpPr>
          <p:spPr>
            <a:xfrm>
              <a:off x="3863195" y="2626908"/>
              <a:ext cx="3012440" cy="749300"/>
            </a:xfrm>
            <a:custGeom>
              <a:avLst/>
              <a:gdLst/>
              <a:ahLst/>
              <a:cxnLst/>
              <a:rect l="l" t="t" r="r" b="b"/>
              <a:pathLst>
                <a:path w="3012440" h="749300">
                  <a:moveTo>
                    <a:pt x="3012008" y="0"/>
                  </a:moveTo>
                  <a:lnTo>
                    <a:pt x="0" y="748883"/>
                  </a:lnTo>
                </a:path>
              </a:pathLst>
            </a:custGeom>
            <a:ln w="38099">
              <a:solidFill>
                <a:srgbClr val="37761C"/>
              </a:solidFill>
            </a:ln>
          </p:spPr>
          <p:txBody>
            <a:bodyPr wrap="square" lIns="0" tIns="0" rIns="0" bIns="0" rtlCol="0"/>
            <a:lstStyle/>
            <a:p>
              <a:endParaRPr sz="2400"/>
            </a:p>
          </p:txBody>
        </p:sp>
        <p:pic>
          <p:nvPicPr>
            <p:cNvPr id="28" name="object 28"/>
            <p:cNvPicPr/>
            <p:nvPr/>
          </p:nvPicPr>
          <p:blipFill>
            <a:blip r:embed="rId16" cstate="print"/>
            <a:stretch>
              <a:fillRect/>
            </a:stretch>
          </p:blipFill>
          <p:spPr>
            <a:xfrm>
              <a:off x="6840969" y="2546786"/>
              <a:ext cx="221077" cy="160243"/>
            </a:xfrm>
            <a:prstGeom prst="rect">
              <a:avLst/>
            </a:prstGeom>
          </p:spPr>
        </p:pic>
        <p:pic>
          <p:nvPicPr>
            <p:cNvPr id="29" name="object 29"/>
            <p:cNvPicPr/>
            <p:nvPr/>
          </p:nvPicPr>
          <p:blipFill>
            <a:blip r:embed="rId17" cstate="print"/>
            <a:stretch>
              <a:fillRect/>
            </a:stretch>
          </p:blipFill>
          <p:spPr>
            <a:xfrm>
              <a:off x="2704350" y="3338325"/>
              <a:ext cx="936949" cy="1249474"/>
            </a:xfrm>
            <a:prstGeom prst="rect">
              <a:avLst/>
            </a:prstGeom>
          </p:spPr>
        </p:pic>
        <p:pic>
          <p:nvPicPr>
            <p:cNvPr id="30" name="object 30"/>
            <p:cNvPicPr/>
            <p:nvPr/>
          </p:nvPicPr>
          <p:blipFill>
            <a:blip r:embed="rId18" cstate="print"/>
            <a:stretch>
              <a:fillRect/>
            </a:stretch>
          </p:blipFill>
          <p:spPr>
            <a:xfrm>
              <a:off x="3676352" y="3295670"/>
              <a:ext cx="221077" cy="160243"/>
            </a:xfrm>
            <a:prstGeom prst="rect">
              <a:avLst/>
            </a:prstGeom>
          </p:spPr>
        </p:pic>
      </p:grpSp>
      <p:sp>
        <p:nvSpPr>
          <p:cNvPr id="31" name="object 31"/>
          <p:cNvSpPr txBox="1"/>
          <p:nvPr/>
        </p:nvSpPr>
        <p:spPr>
          <a:xfrm>
            <a:off x="1239040" y="4699843"/>
            <a:ext cx="1950720" cy="447986"/>
          </a:xfrm>
          <a:prstGeom prst="rect">
            <a:avLst/>
          </a:prstGeom>
        </p:spPr>
        <p:txBody>
          <a:bodyPr vert="horz" wrap="square" lIns="0" tIns="16933" rIns="0" bIns="0" rtlCol="0">
            <a:spAutoFit/>
          </a:bodyPr>
          <a:lstStyle/>
          <a:p>
            <a:pPr marL="16933">
              <a:spcBef>
                <a:spcPts val="133"/>
              </a:spcBef>
            </a:pPr>
            <a:r>
              <a:rPr sz="2800" dirty="0">
                <a:solidFill>
                  <a:srgbClr val="37761C"/>
                </a:solidFill>
                <a:latin typeface="Arial MT"/>
                <a:cs typeface="Arial MT"/>
              </a:rPr>
              <a:t>same</a:t>
            </a:r>
            <a:r>
              <a:rPr sz="2800" spc="-120" dirty="0">
                <a:solidFill>
                  <a:srgbClr val="37761C"/>
                </a:solidFill>
                <a:latin typeface="Arial MT"/>
                <a:cs typeface="Arial MT"/>
              </a:rPr>
              <a:t> </a:t>
            </a:r>
            <a:r>
              <a:rPr sz="2800" spc="-7" dirty="0">
                <a:solidFill>
                  <a:srgbClr val="37761C"/>
                </a:solidFill>
                <a:latin typeface="Arial MT"/>
                <a:cs typeface="Arial MT"/>
              </a:rPr>
              <a:t>object</a:t>
            </a:r>
            <a:endParaRPr sz="2800">
              <a:latin typeface="Arial MT"/>
              <a:cs typeface="Arial MT"/>
            </a:endParaRPr>
          </a:p>
        </p:txBody>
      </p:sp>
    </p:spTree>
    <p:extLst>
      <p:ext uri="{BB962C8B-B14F-4D97-AF65-F5344CB8AC3E}">
        <p14:creationId xmlns:p14="http://schemas.microsoft.com/office/powerpoint/2010/main" val="2445450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36"/>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38" name="object 38"/>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pic>
        <p:nvPicPr>
          <p:cNvPr id="3" name="object 3"/>
          <p:cNvPicPr/>
          <p:nvPr/>
        </p:nvPicPr>
        <p:blipFill>
          <a:blip r:embed="rId2" cstate="print"/>
          <a:stretch>
            <a:fillRect/>
          </a:stretch>
        </p:blipFill>
        <p:spPr>
          <a:xfrm>
            <a:off x="1002067" y="2469966"/>
            <a:ext cx="1558365" cy="1143199"/>
          </a:xfrm>
          <a:prstGeom prst="rect">
            <a:avLst/>
          </a:prstGeom>
        </p:spPr>
      </p:pic>
      <p:grpSp>
        <p:nvGrpSpPr>
          <p:cNvPr id="4" name="object 4"/>
          <p:cNvGrpSpPr/>
          <p:nvPr/>
        </p:nvGrpSpPr>
        <p:grpSpPr>
          <a:xfrm>
            <a:off x="3519392" y="1336732"/>
            <a:ext cx="2120053" cy="2289385"/>
            <a:chOff x="2639544" y="1002548"/>
            <a:chExt cx="1590040" cy="1717039"/>
          </a:xfrm>
        </p:grpSpPr>
        <p:pic>
          <p:nvPicPr>
            <p:cNvPr id="5" name="object 5"/>
            <p:cNvPicPr/>
            <p:nvPr/>
          </p:nvPicPr>
          <p:blipFill>
            <a:blip r:embed="rId3" cstate="print"/>
            <a:stretch>
              <a:fillRect/>
            </a:stretch>
          </p:blipFill>
          <p:spPr>
            <a:xfrm>
              <a:off x="2639544" y="1055414"/>
              <a:ext cx="1589738" cy="1663998"/>
            </a:xfrm>
            <a:prstGeom prst="rect">
              <a:avLst/>
            </a:prstGeom>
          </p:spPr>
        </p:pic>
        <p:sp>
          <p:nvSpPr>
            <p:cNvPr id="6" name="object 6"/>
            <p:cNvSpPr/>
            <p:nvPr/>
          </p:nvSpPr>
          <p:spPr>
            <a:xfrm>
              <a:off x="3430813" y="1098521"/>
              <a:ext cx="6350" cy="756920"/>
            </a:xfrm>
            <a:custGeom>
              <a:avLst/>
              <a:gdLst/>
              <a:ahLst/>
              <a:cxnLst/>
              <a:rect l="l" t="t" r="r" b="b"/>
              <a:pathLst>
                <a:path w="6350" h="756919">
                  <a:moveTo>
                    <a:pt x="6254" y="0"/>
                  </a:moveTo>
                  <a:lnTo>
                    <a:pt x="0" y="756303"/>
                  </a:lnTo>
                </a:path>
              </a:pathLst>
            </a:custGeom>
            <a:ln w="19049">
              <a:solidFill>
                <a:srgbClr val="4A86E7"/>
              </a:solidFill>
            </a:ln>
          </p:spPr>
          <p:txBody>
            <a:bodyPr wrap="square" lIns="0" tIns="0" rIns="0" bIns="0" rtlCol="0"/>
            <a:lstStyle/>
            <a:p>
              <a:endParaRPr sz="2400"/>
            </a:p>
          </p:txBody>
        </p:sp>
        <p:pic>
          <p:nvPicPr>
            <p:cNvPr id="7" name="object 7"/>
            <p:cNvPicPr/>
            <p:nvPr/>
          </p:nvPicPr>
          <p:blipFill>
            <a:blip r:embed="rId4" cstate="print"/>
            <a:stretch>
              <a:fillRect/>
            </a:stretch>
          </p:blipFill>
          <p:spPr>
            <a:xfrm>
              <a:off x="3396078" y="1002548"/>
              <a:ext cx="81978" cy="105758"/>
            </a:xfrm>
            <a:prstGeom prst="rect">
              <a:avLst/>
            </a:prstGeom>
          </p:spPr>
        </p:pic>
        <p:sp>
          <p:nvSpPr>
            <p:cNvPr id="8" name="object 8"/>
            <p:cNvSpPr/>
            <p:nvPr/>
          </p:nvSpPr>
          <p:spPr>
            <a:xfrm>
              <a:off x="3430925" y="1306449"/>
              <a:ext cx="427990" cy="566420"/>
            </a:xfrm>
            <a:custGeom>
              <a:avLst/>
              <a:gdLst/>
              <a:ahLst/>
              <a:cxnLst/>
              <a:rect l="l" t="t" r="r" b="b"/>
              <a:pathLst>
                <a:path w="427989" h="566419">
                  <a:moveTo>
                    <a:pt x="427900" y="0"/>
                  </a:moveTo>
                  <a:lnTo>
                    <a:pt x="0" y="566400"/>
                  </a:lnTo>
                </a:path>
              </a:pathLst>
            </a:custGeom>
            <a:ln w="19049">
              <a:solidFill>
                <a:srgbClr val="00FF00"/>
              </a:solidFill>
            </a:ln>
          </p:spPr>
          <p:txBody>
            <a:bodyPr wrap="square" lIns="0" tIns="0" rIns="0" bIns="0" rtlCol="0"/>
            <a:lstStyle/>
            <a:p>
              <a:endParaRPr sz="2400"/>
            </a:p>
          </p:txBody>
        </p:sp>
        <p:pic>
          <p:nvPicPr>
            <p:cNvPr id="9" name="object 9"/>
            <p:cNvPicPr/>
            <p:nvPr/>
          </p:nvPicPr>
          <p:blipFill>
            <a:blip r:embed="rId5" cstate="print"/>
            <a:stretch>
              <a:fillRect/>
            </a:stretch>
          </p:blipFill>
          <p:spPr>
            <a:xfrm>
              <a:off x="3824194" y="1227945"/>
              <a:ext cx="96268" cy="106995"/>
            </a:xfrm>
            <a:prstGeom prst="rect">
              <a:avLst/>
            </a:prstGeom>
          </p:spPr>
        </p:pic>
        <p:sp>
          <p:nvSpPr>
            <p:cNvPr id="10" name="object 10"/>
            <p:cNvSpPr/>
            <p:nvPr/>
          </p:nvSpPr>
          <p:spPr>
            <a:xfrm>
              <a:off x="3438775" y="1625336"/>
              <a:ext cx="146050" cy="58419"/>
            </a:xfrm>
            <a:custGeom>
              <a:avLst/>
              <a:gdLst/>
              <a:ahLst/>
              <a:cxnLst/>
              <a:rect l="l" t="t" r="r" b="b"/>
              <a:pathLst>
                <a:path w="146050" h="58419">
                  <a:moveTo>
                    <a:pt x="0" y="6910"/>
                  </a:moveTo>
                  <a:lnTo>
                    <a:pt x="40922" y="0"/>
                  </a:lnTo>
                  <a:lnTo>
                    <a:pt x="81018" y="6937"/>
                  </a:lnTo>
                  <a:lnTo>
                    <a:pt x="117067" y="26597"/>
                  </a:lnTo>
                  <a:lnTo>
                    <a:pt x="145847" y="57855"/>
                  </a:lnTo>
                </a:path>
              </a:pathLst>
            </a:custGeom>
            <a:ln w="28574">
              <a:solidFill>
                <a:srgbClr val="00FF00"/>
              </a:solidFill>
            </a:ln>
          </p:spPr>
          <p:txBody>
            <a:bodyPr wrap="square" lIns="0" tIns="0" rIns="0" bIns="0" rtlCol="0"/>
            <a:lstStyle/>
            <a:p>
              <a:endParaRPr sz="2400"/>
            </a:p>
          </p:txBody>
        </p:sp>
      </p:grpSp>
      <p:sp>
        <p:nvSpPr>
          <p:cNvPr id="11" name="object 11"/>
          <p:cNvSpPr txBox="1"/>
          <p:nvPr/>
        </p:nvSpPr>
        <p:spPr>
          <a:xfrm>
            <a:off x="1002034" y="1438290"/>
            <a:ext cx="1558713" cy="672107"/>
          </a:xfrm>
          <a:prstGeom prst="rect">
            <a:avLst/>
          </a:prstGeom>
          <a:solidFill>
            <a:srgbClr val="EEEEEE"/>
          </a:solidFill>
        </p:spPr>
        <p:txBody>
          <a:bodyPr vert="horz" wrap="square" lIns="0" tIns="5080" rIns="0" bIns="0" rtlCol="0">
            <a:spAutoFit/>
          </a:bodyPr>
          <a:lstStyle/>
          <a:p>
            <a:pPr>
              <a:spcBef>
                <a:spcPts val="40"/>
              </a:spcBef>
            </a:pPr>
            <a:endParaRPr sz="2467">
              <a:latin typeface="Times New Roman"/>
              <a:cs typeface="Times New Roman"/>
            </a:endParaRPr>
          </a:p>
          <a:p>
            <a:pPr algn="ctr">
              <a:lnSpc>
                <a:spcPct val="100000"/>
              </a:lnSpc>
            </a:pPr>
            <a:r>
              <a:rPr sz="1867" dirty="0">
                <a:latin typeface="Arial MT"/>
                <a:cs typeface="Arial MT"/>
              </a:rPr>
              <a:t>?</a:t>
            </a:r>
            <a:endParaRPr sz="1867">
              <a:latin typeface="Arial MT"/>
              <a:cs typeface="Arial MT"/>
            </a:endParaRPr>
          </a:p>
        </p:txBody>
      </p:sp>
      <p:sp>
        <p:nvSpPr>
          <p:cNvPr id="12" name="object 12"/>
          <p:cNvSpPr txBox="1"/>
          <p:nvPr/>
        </p:nvSpPr>
        <p:spPr>
          <a:xfrm>
            <a:off x="4838801" y="2288885"/>
            <a:ext cx="436033" cy="304421"/>
          </a:xfrm>
          <a:prstGeom prst="rect">
            <a:avLst/>
          </a:prstGeom>
        </p:spPr>
        <p:txBody>
          <a:bodyPr vert="horz" wrap="square" lIns="0" tIns="16933" rIns="0" bIns="0" rtlCol="0">
            <a:spAutoFit/>
          </a:bodyPr>
          <a:lstStyle/>
          <a:p>
            <a:pPr marL="16933">
              <a:spcBef>
                <a:spcPts val="133"/>
              </a:spcBef>
            </a:pPr>
            <a:r>
              <a:rPr sz="1867" spc="-287" dirty="0">
                <a:solidFill>
                  <a:srgbClr val="00FF00"/>
                </a:solidFill>
                <a:latin typeface="Arial MT"/>
                <a:cs typeface="Arial MT"/>
              </a:rPr>
              <a:t>θ=?</a:t>
            </a:r>
            <a:endParaRPr sz="1867">
              <a:latin typeface="Arial MT"/>
              <a:cs typeface="Arial MT"/>
            </a:endParaRPr>
          </a:p>
        </p:txBody>
      </p:sp>
      <p:pic>
        <p:nvPicPr>
          <p:cNvPr id="13" name="object 13"/>
          <p:cNvPicPr/>
          <p:nvPr/>
        </p:nvPicPr>
        <p:blipFill>
          <a:blip r:embed="rId6" cstate="print"/>
          <a:stretch>
            <a:fillRect/>
          </a:stretch>
        </p:blipFill>
        <p:spPr>
          <a:xfrm>
            <a:off x="7591373" y="1572527"/>
            <a:ext cx="615769" cy="766332"/>
          </a:xfrm>
          <a:prstGeom prst="rect">
            <a:avLst/>
          </a:prstGeom>
        </p:spPr>
      </p:pic>
      <p:pic>
        <p:nvPicPr>
          <p:cNvPr id="14" name="object 14"/>
          <p:cNvPicPr/>
          <p:nvPr/>
        </p:nvPicPr>
        <p:blipFill>
          <a:blip r:embed="rId7" cstate="print"/>
          <a:stretch>
            <a:fillRect/>
          </a:stretch>
        </p:blipFill>
        <p:spPr>
          <a:xfrm>
            <a:off x="6759295" y="1548165"/>
            <a:ext cx="615772" cy="815072"/>
          </a:xfrm>
          <a:prstGeom prst="rect">
            <a:avLst/>
          </a:prstGeom>
        </p:spPr>
      </p:pic>
      <p:pic>
        <p:nvPicPr>
          <p:cNvPr id="15" name="object 15"/>
          <p:cNvPicPr/>
          <p:nvPr/>
        </p:nvPicPr>
        <p:blipFill>
          <a:blip r:embed="rId8" cstate="print"/>
          <a:stretch>
            <a:fillRect/>
          </a:stretch>
        </p:blipFill>
        <p:spPr>
          <a:xfrm>
            <a:off x="9664001" y="1408694"/>
            <a:ext cx="1411473" cy="2254765"/>
          </a:xfrm>
          <a:prstGeom prst="rect">
            <a:avLst/>
          </a:prstGeom>
        </p:spPr>
      </p:pic>
      <p:grpSp>
        <p:nvGrpSpPr>
          <p:cNvPr id="16" name="object 16"/>
          <p:cNvGrpSpPr/>
          <p:nvPr/>
        </p:nvGrpSpPr>
        <p:grpSpPr>
          <a:xfrm>
            <a:off x="1925377" y="3851717"/>
            <a:ext cx="1639993" cy="539327"/>
            <a:chOff x="1444032" y="2888787"/>
            <a:chExt cx="1229995" cy="404495"/>
          </a:xfrm>
        </p:grpSpPr>
        <p:sp>
          <p:nvSpPr>
            <p:cNvPr id="17" name="object 17"/>
            <p:cNvSpPr/>
            <p:nvPr/>
          </p:nvSpPr>
          <p:spPr>
            <a:xfrm>
              <a:off x="1629336" y="2968349"/>
              <a:ext cx="859155" cy="245745"/>
            </a:xfrm>
            <a:custGeom>
              <a:avLst/>
              <a:gdLst/>
              <a:ahLst/>
              <a:cxnLst/>
              <a:rect l="l" t="t" r="r" b="b"/>
              <a:pathLst>
                <a:path w="859155" h="245744">
                  <a:moveTo>
                    <a:pt x="0" y="0"/>
                  </a:moveTo>
                  <a:lnTo>
                    <a:pt x="858775" y="245250"/>
                  </a:lnTo>
                </a:path>
              </a:pathLst>
            </a:custGeom>
            <a:ln w="38099">
              <a:solidFill>
                <a:srgbClr val="37761C"/>
              </a:solidFill>
            </a:ln>
          </p:spPr>
          <p:txBody>
            <a:bodyPr wrap="square" lIns="0" tIns="0" rIns="0" bIns="0" rtlCol="0"/>
            <a:lstStyle/>
            <a:p>
              <a:endParaRPr sz="2400"/>
            </a:p>
          </p:txBody>
        </p:sp>
        <p:pic>
          <p:nvPicPr>
            <p:cNvPr id="18" name="object 18"/>
            <p:cNvPicPr/>
            <p:nvPr/>
          </p:nvPicPr>
          <p:blipFill>
            <a:blip r:embed="rId9" cstate="print"/>
            <a:stretch>
              <a:fillRect/>
            </a:stretch>
          </p:blipFill>
          <p:spPr>
            <a:xfrm>
              <a:off x="1444032" y="2888787"/>
              <a:ext cx="221635" cy="159123"/>
            </a:xfrm>
            <a:prstGeom prst="rect">
              <a:avLst/>
            </a:prstGeom>
          </p:spPr>
        </p:pic>
        <p:pic>
          <p:nvPicPr>
            <p:cNvPr id="19" name="object 19"/>
            <p:cNvPicPr/>
            <p:nvPr/>
          </p:nvPicPr>
          <p:blipFill>
            <a:blip r:embed="rId10" cstate="print"/>
            <a:stretch>
              <a:fillRect/>
            </a:stretch>
          </p:blipFill>
          <p:spPr>
            <a:xfrm>
              <a:off x="2451781" y="3134038"/>
              <a:ext cx="221635" cy="159123"/>
            </a:xfrm>
            <a:prstGeom prst="rect">
              <a:avLst/>
            </a:prstGeom>
          </p:spPr>
        </p:pic>
      </p:grpSp>
      <p:pic>
        <p:nvPicPr>
          <p:cNvPr id="20" name="object 20"/>
          <p:cNvPicPr/>
          <p:nvPr/>
        </p:nvPicPr>
        <p:blipFill>
          <a:blip r:embed="rId11" cstate="print"/>
          <a:stretch>
            <a:fillRect/>
          </a:stretch>
        </p:blipFill>
        <p:spPr>
          <a:xfrm>
            <a:off x="4215575" y="3686203"/>
            <a:ext cx="250517" cy="617791"/>
          </a:xfrm>
          <a:prstGeom prst="rect">
            <a:avLst/>
          </a:prstGeom>
        </p:spPr>
      </p:pic>
      <p:grpSp>
        <p:nvGrpSpPr>
          <p:cNvPr id="21" name="object 21"/>
          <p:cNvGrpSpPr/>
          <p:nvPr/>
        </p:nvGrpSpPr>
        <p:grpSpPr>
          <a:xfrm>
            <a:off x="3605800" y="2634031"/>
            <a:ext cx="6299200" cy="3483187"/>
            <a:chOff x="2704350" y="1975523"/>
            <a:chExt cx="4724400" cy="2612390"/>
          </a:xfrm>
        </p:grpSpPr>
        <p:pic>
          <p:nvPicPr>
            <p:cNvPr id="22" name="object 22"/>
            <p:cNvPicPr/>
            <p:nvPr/>
          </p:nvPicPr>
          <p:blipFill>
            <a:blip r:embed="rId12" cstate="print"/>
            <a:stretch>
              <a:fillRect/>
            </a:stretch>
          </p:blipFill>
          <p:spPr>
            <a:xfrm>
              <a:off x="5069472" y="1975524"/>
              <a:ext cx="461828" cy="683402"/>
            </a:xfrm>
            <a:prstGeom prst="rect">
              <a:avLst/>
            </a:prstGeom>
          </p:spPr>
        </p:pic>
        <p:pic>
          <p:nvPicPr>
            <p:cNvPr id="23" name="object 23"/>
            <p:cNvPicPr/>
            <p:nvPr/>
          </p:nvPicPr>
          <p:blipFill>
            <a:blip r:embed="rId13" cstate="print"/>
            <a:stretch>
              <a:fillRect/>
            </a:stretch>
          </p:blipFill>
          <p:spPr>
            <a:xfrm>
              <a:off x="5733572" y="1975523"/>
              <a:ext cx="421778" cy="683399"/>
            </a:xfrm>
            <a:prstGeom prst="rect">
              <a:avLst/>
            </a:prstGeom>
          </p:spPr>
        </p:pic>
        <p:sp>
          <p:nvSpPr>
            <p:cNvPr id="24" name="object 24"/>
            <p:cNvSpPr/>
            <p:nvPr/>
          </p:nvSpPr>
          <p:spPr>
            <a:xfrm>
              <a:off x="3852598" y="2807607"/>
              <a:ext cx="906780" cy="375920"/>
            </a:xfrm>
            <a:custGeom>
              <a:avLst/>
              <a:gdLst/>
              <a:ahLst/>
              <a:cxnLst/>
              <a:rect l="l" t="t" r="r" b="b"/>
              <a:pathLst>
                <a:path w="906779" h="375919">
                  <a:moveTo>
                    <a:pt x="906602" y="0"/>
                  </a:moveTo>
                  <a:lnTo>
                    <a:pt x="0" y="375534"/>
                  </a:lnTo>
                </a:path>
              </a:pathLst>
            </a:custGeom>
            <a:ln w="38099">
              <a:solidFill>
                <a:srgbClr val="37761C"/>
              </a:solidFill>
            </a:ln>
          </p:spPr>
          <p:txBody>
            <a:bodyPr wrap="square" lIns="0" tIns="0" rIns="0" bIns="0" rtlCol="0"/>
            <a:lstStyle/>
            <a:p>
              <a:endParaRPr sz="2400"/>
            </a:p>
          </p:txBody>
        </p:sp>
        <p:pic>
          <p:nvPicPr>
            <p:cNvPr id="25" name="object 25"/>
            <p:cNvPicPr/>
            <p:nvPr/>
          </p:nvPicPr>
          <p:blipFill>
            <a:blip r:embed="rId14" cstate="print"/>
            <a:stretch>
              <a:fillRect/>
            </a:stretch>
          </p:blipFill>
          <p:spPr>
            <a:xfrm>
              <a:off x="4716068" y="2722390"/>
              <a:ext cx="221922" cy="162407"/>
            </a:xfrm>
            <a:prstGeom prst="rect">
              <a:avLst/>
            </a:prstGeom>
          </p:spPr>
        </p:pic>
        <p:pic>
          <p:nvPicPr>
            <p:cNvPr id="26" name="object 26"/>
            <p:cNvPicPr/>
            <p:nvPr/>
          </p:nvPicPr>
          <p:blipFill>
            <a:blip r:embed="rId15" cstate="print"/>
            <a:stretch>
              <a:fillRect/>
            </a:stretch>
          </p:blipFill>
          <p:spPr>
            <a:xfrm>
              <a:off x="3673808" y="3105951"/>
              <a:ext cx="221922" cy="162407"/>
            </a:xfrm>
            <a:prstGeom prst="rect">
              <a:avLst/>
            </a:prstGeom>
          </p:spPr>
        </p:pic>
        <p:sp>
          <p:nvSpPr>
            <p:cNvPr id="27" name="object 27"/>
            <p:cNvSpPr/>
            <p:nvPr/>
          </p:nvSpPr>
          <p:spPr>
            <a:xfrm>
              <a:off x="3863195" y="2626908"/>
              <a:ext cx="3012440" cy="749300"/>
            </a:xfrm>
            <a:custGeom>
              <a:avLst/>
              <a:gdLst/>
              <a:ahLst/>
              <a:cxnLst/>
              <a:rect l="l" t="t" r="r" b="b"/>
              <a:pathLst>
                <a:path w="3012440" h="749300">
                  <a:moveTo>
                    <a:pt x="3012008" y="0"/>
                  </a:moveTo>
                  <a:lnTo>
                    <a:pt x="0" y="748883"/>
                  </a:lnTo>
                </a:path>
              </a:pathLst>
            </a:custGeom>
            <a:ln w="38099">
              <a:solidFill>
                <a:srgbClr val="37761C"/>
              </a:solidFill>
            </a:ln>
          </p:spPr>
          <p:txBody>
            <a:bodyPr wrap="square" lIns="0" tIns="0" rIns="0" bIns="0" rtlCol="0"/>
            <a:lstStyle/>
            <a:p>
              <a:endParaRPr sz="2400"/>
            </a:p>
          </p:txBody>
        </p:sp>
        <p:pic>
          <p:nvPicPr>
            <p:cNvPr id="28" name="object 28"/>
            <p:cNvPicPr/>
            <p:nvPr/>
          </p:nvPicPr>
          <p:blipFill>
            <a:blip r:embed="rId16" cstate="print"/>
            <a:stretch>
              <a:fillRect/>
            </a:stretch>
          </p:blipFill>
          <p:spPr>
            <a:xfrm>
              <a:off x="6840969" y="2546786"/>
              <a:ext cx="221077" cy="160243"/>
            </a:xfrm>
            <a:prstGeom prst="rect">
              <a:avLst/>
            </a:prstGeom>
          </p:spPr>
        </p:pic>
        <p:pic>
          <p:nvPicPr>
            <p:cNvPr id="29" name="object 29"/>
            <p:cNvPicPr/>
            <p:nvPr/>
          </p:nvPicPr>
          <p:blipFill>
            <a:blip r:embed="rId17" cstate="print"/>
            <a:stretch>
              <a:fillRect/>
            </a:stretch>
          </p:blipFill>
          <p:spPr>
            <a:xfrm>
              <a:off x="2704350" y="3338325"/>
              <a:ext cx="936949" cy="1249474"/>
            </a:xfrm>
            <a:prstGeom prst="rect">
              <a:avLst/>
            </a:prstGeom>
          </p:spPr>
        </p:pic>
        <p:pic>
          <p:nvPicPr>
            <p:cNvPr id="30" name="object 30"/>
            <p:cNvPicPr/>
            <p:nvPr/>
          </p:nvPicPr>
          <p:blipFill>
            <a:blip r:embed="rId18" cstate="print"/>
            <a:stretch>
              <a:fillRect/>
            </a:stretch>
          </p:blipFill>
          <p:spPr>
            <a:xfrm>
              <a:off x="3676352" y="3295670"/>
              <a:ext cx="221077" cy="160243"/>
            </a:xfrm>
            <a:prstGeom prst="rect">
              <a:avLst/>
            </a:prstGeom>
          </p:spPr>
        </p:pic>
        <p:pic>
          <p:nvPicPr>
            <p:cNvPr id="31" name="object 31"/>
            <p:cNvPicPr/>
            <p:nvPr/>
          </p:nvPicPr>
          <p:blipFill>
            <a:blip r:embed="rId19" cstate="print"/>
            <a:stretch>
              <a:fillRect/>
            </a:stretch>
          </p:blipFill>
          <p:spPr>
            <a:xfrm>
              <a:off x="5926950" y="3338325"/>
              <a:ext cx="1501706" cy="1249474"/>
            </a:xfrm>
            <a:prstGeom prst="rect">
              <a:avLst/>
            </a:prstGeom>
          </p:spPr>
        </p:pic>
        <p:sp>
          <p:nvSpPr>
            <p:cNvPr id="32" name="object 32"/>
            <p:cNvSpPr/>
            <p:nvPr/>
          </p:nvSpPr>
          <p:spPr>
            <a:xfrm>
              <a:off x="4111094" y="3958046"/>
              <a:ext cx="1422400" cy="9525"/>
            </a:xfrm>
            <a:custGeom>
              <a:avLst/>
              <a:gdLst/>
              <a:ahLst/>
              <a:cxnLst/>
              <a:rect l="l" t="t" r="r" b="b"/>
              <a:pathLst>
                <a:path w="1422400" h="9525">
                  <a:moveTo>
                    <a:pt x="1422009" y="0"/>
                  </a:moveTo>
                  <a:lnTo>
                    <a:pt x="0" y="9307"/>
                  </a:lnTo>
                </a:path>
              </a:pathLst>
            </a:custGeom>
            <a:ln w="38099">
              <a:solidFill>
                <a:srgbClr val="CC0000"/>
              </a:solidFill>
            </a:ln>
          </p:spPr>
          <p:txBody>
            <a:bodyPr wrap="square" lIns="0" tIns="0" rIns="0" bIns="0" rtlCol="0"/>
            <a:lstStyle/>
            <a:p>
              <a:endParaRPr sz="2400"/>
            </a:p>
          </p:txBody>
        </p:sp>
        <p:pic>
          <p:nvPicPr>
            <p:cNvPr id="33" name="object 33"/>
            <p:cNvPicPr/>
            <p:nvPr/>
          </p:nvPicPr>
          <p:blipFill>
            <a:blip r:embed="rId20" cstate="print"/>
            <a:stretch>
              <a:fillRect/>
            </a:stretch>
          </p:blipFill>
          <p:spPr>
            <a:xfrm>
              <a:off x="5513642" y="3876066"/>
              <a:ext cx="211409" cy="163959"/>
            </a:xfrm>
            <a:prstGeom prst="rect">
              <a:avLst/>
            </a:prstGeom>
          </p:spPr>
        </p:pic>
        <p:pic>
          <p:nvPicPr>
            <p:cNvPr id="34" name="object 34"/>
            <p:cNvPicPr/>
            <p:nvPr/>
          </p:nvPicPr>
          <p:blipFill>
            <a:blip r:embed="rId21" cstate="print"/>
            <a:stretch>
              <a:fillRect/>
            </a:stretch>
          </p:blipFill>
          <p:spPr>
            <a:xfrm>
              <a:off x="3919147" y="3885374"/>
              <a:ext cx="211409" cy="163959"/>
            </a:xfrm>
            <a:prstGeom prst="rect">
              <a:avLst/>
            </a:prstGeom>
          </p:spPr>
        </p:pic>
      </p:grpSp>
      <p:sp>
        <p:nvSpPr>
          <p:cNvPr id="35" name="object 35"/>
          <p:cNvSpPr txBox="1"/>
          <p:nvPr/>
        </p:nvSpPr>
        <p:spPr>
          <a:xfrm>
            <a:off x="1239040" y="4699843"/>
            <a:ext cx="6289040" cy="1779119"/>
          </a:xfrm>
          <a:prstGeom prst="rect">
            <a:avLst/>
          </a:prstGeom>
        </p:spPr>
        <p:txBody>
          <a:bodyPr vert="horz" wrap="square" lIns="0" tIns="16933" rIns="0" bIns="0" rtlCol="0">
            <a:spAutoFit/>
          </a:bodyPr>
          <a:lstStyle/>
          <a:p>
            <a:pPr marL="16933">
              <a:spcBef>
                <a:spcPts val="133"/>
              </a:spcBef>
            </a:pPr>
            <a:r>
              <a:rPr sz="2800" dirty="0">
                <a:solidFill>
                  <a:srgbClr val="37761C"/>
                </a:solidFill>
                <a:latin typeface="Arial MT"/>
                <a:cs typeface="Arial MT"/>
              </a:rPr>
              <a:t>same</a:t>
            </a:r>
            <a:r>
              <a:rPr sz="2800" spc="-73" dirty="0">
                <a:solidFill>
                  <a:srgbClr val="37761C"/>
                </a:solidFill>
                <a:latin typeface="Arial MT"/>
                <a:cs typeface="Arial MT"/>
              </a:rPr>
              <a:t> </a:t>
            </a:r>
            <a:r>
              <a:rPr sz="2800" spc="-7" dirty="0">
                <a:solidFill>
                  <a:srgbClr val="37761C"/>
                </a:solidFill>
                <a:latin typeface="Arial MT"/>
                <a:cs typeface="Arial MT"/>
              </a:rPr>
              <a:t>object</a:t>
            </a:r>
            <a:endParaRPr lang="en-US" sz="2800" spc="-7" dirty="0">
              <a:solidFill>
                <a:srgbClr val="37761C"/>
              </a:solidFill>
              <a:latin typeface="Arial MT"/>
              <a:cs typeface="Arial MT"/>
            </a:endParaRPr>
          </a:p>
          <a:p>
            <a:pPr marL="16933">
              <a:spcBef>
                <a:spcPts val="133"/>
              </a:spcBef>
            </a:pPr>
            <a:r>
              <a:rPr lang="en-IN" sz="2800" spc="-7" dirty="0">
                <a:solidFill>
                  <a:srgbClr val="37761C"/>
                </a:solidFill>
                <a:latin typeface="Arial MT"/>
                <a:cs typeface="Arial MT"/>
              </a:rPr>
              <a:t>attract</a:t>
            </a:r>
            <a:endParaRPr lang="en-IN" sz="2800" dirty="0">
              <a:latin typeface="Arial MT"/>
              <a:cs typeface="Arial MT"/>
            </a:endParaRPr>
          </a:p>
          <a:p>
            <a:pPr marL="16933">
              <a:spcBef>
                <a:spcPts val="133"/>
              </a:spcBef>
            </a:pPr>
            <a:r>
              <a:rPr lang="en-IN" sz="2800" spc="-13" dirty="0">
                <a:solidFill>
                  <a:srgbClr val="CC0000"/>
                </a:solidFill>
                <a:latin typeface="Arial MT"/>
                <a:cs typeface="Arial MT"/>
              </a:rPr>
              <a:t>									reject</a:t>
            </a:r>
          </a:p>
          <a:p>
            <a:pPr marL="16933">
              <a:spcBef>
                <a:spcPts val="133"/>
              </a:spcBef>
            </a:pPr>
            <a:r>
              <a:rPr lang="en-IN" sz="2800" spc="-13" dirty="0">
                <a:solidFill>
                  <a:srgbClr val="CC0000"/>
                </a:solidFill>
                <a:latin typeface="Arial MT"/>
                <a:cs typeface="Arial MT"/>
              </a:rPr>
              <a:t>								</a:t>
            </a:r>
            <a:r>
              <a:rPr sz="2800" spc="-13" dirty="0">
                <a:solidFill>
                  <a:srgbClr val="CC0000"/>
                </a:solidFill>
                <a:latin typeface="Arial MT"/>
                <a:cs typeface="Arial MT"/>
              </a:rPr>
              <a:t>different</a:t>
            </a:r>
            <a:r>
              <a:rPr sz="2800" spc="-107" dirty="0">
                <a:solidFill>
                  <a:srgbClr val="CC0000"/>
                </a:solidFill>
                <a:latin typeface="Arial MT"/>
                <a:cs typeface="Arial MT"/>
              </a:rPr>
              <a:t> </a:t>
            </a:r>
            <a:r>
              <a:rPr sz="2800" spc="-7" dirty="0">
                <a:solidFill>
                  <a:srgbClr val="CC0000"/>
                </a:solidFill>
                <a:latin typeface="Arial MT"/>
                <a:cs typeface="Arial MT"/>
              </a:rPr>
              <a:t>object</a:t>
            </a:r>
            <a:endParaRPr sz="2800" dirty="0">
              <a:latin typeface="Arial MT"/>
              <a:cs typeface="Arial MT"/>
            </a:endParaRPr>
          </a:p>
        </p:txBody>
      </p:sp>
      <p:sp>
        <p:nvSpPr>
          <p:cNvPr id="40" name="object 2">
            <a:extLst>
              <a:ext uri="{FF2B5EF4-FFF2-40B4-BE49-F238E27FC236}">
                <a16:creationId xmlns:a16="http://schemas.microsoft.com/office/drawing/2014/main" id="{4268BEA4-1C2E-09CA-5FFF-DFDEAF40C9CB}"/>
              </a:ext>
            </a:extLst>
          </p:cNvPr>
          <p:cNvSpPr txBox="1">
            <a:spLocks/>
          </p:cNvSpPr>
          <p:nvPr/>
        </p:nvSpPr>
        <p:spPr>
          <a:xfrm>
            <a:off x="494145" y="402057"/>
            <a:ext cx="10813935" cy="627796"/>
          </a:xfrm>
          <a:prstGeom prst="rect">
            <a:avLst/>
          </a:prstGeom>
        </p:spPr>
        <p:txBody>
          <a:bodyPr vert="horz" wrap="square" lIns="0" tIns="16933" rIns="0" bIns="0" rtlCol="0" anchor="b">
            <a:spAutoFit/>
          </a:bodyPr>
          <a:lstStyle>
            <a:lvl1pPr algn="l" defTabSz="914400" rtl="0" eaLnBrk="1" latinLnBrk="0" hangingPunct="1">
              <a:lnSpc>
                <a:spcPct val="85000"/>
              </a:lnSpc>
              <a:spcBef>
                <a:spcPct val="0"/>
              </a:spcBef>
              <a:buNone/>
              <a:defRPr sz="4000" b="1" kern="1200" spc="-50" baseline="0">
                <a:solidFill>
                  <a:schemeClr val="accent1">
                    <a:lumMod val="75000"/>
                  </a:schemeClr>
                </a:solidFill>
                <a:latin typeface="+mj-lt"/>
                <a:ea typeface="+mj-ea"/>
                <a:cs typeface="+mj-cs"/>
              </a:defRPr>
            </a:lvl1pPr>
          </a:lstStyle>
          <a:p>
            <a:pPr marL="16933">
              <a:lnSpc>
                <a:spcPct val="100000"/>
              </a:lnSpc>
              <a:spcBef>
                <a:spcPts val="133"/>
              </a:spcBef>
            </a:pPr>
            <a:r>
              <a:rPr lang="en-US" dirty="0"/>
              <a:t>We know samples are same and different</a:t>
            </a:r>
            <a:endParaRPr lang="en-US" spc="-7" dirty="0"/>
          </a:p>
        </p:txBody>
      </p:sp>
    </p:spTree>
    <p:extLst>
      <p:ext uri="{BB962C8B-B14F-4D97-AF65-F5344CB8AC3E}">
        <p14:creationId xmlns:p14="http://schemas.microsoft.com/office/powerpoint/2010/main" val="459784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DC764-D9C4-5DD5-CFBE-2BCD1C8607EE}"/>
              </a:ext>
            </a:extLst>
          </p:cNvPr>
          <p:cNvSpPr>
            <a:spLocks noGrp="1"/>
          </p:cNvSpPr>
          <p:nvPr>
            <p:ph type="ctrTitle"/>
          </p:nvPr>
        </p:nvSpPr>
        <p:spPr/>
        <p:txBody>
          <a:bodyPr/>
          <a:lstStyle/>
          <a:p>
            <a:r>
              <a:rPr lang="en-US" dirty="0"/>
              <a:t>IV Contrastive Leaning</a:t>
            </a:r>
          </a:p>
        </p:txBody>
      </p:sp>
    </p:spTree>
    <p:extLst>
      <p:ext uri="{BB962C8B-B14F-4D97-AF65-F5344CB8AC3E}">
        <p14:creationId xmlns:p14="http://schemas.microsoft.com/office/powerpoint/2010/main" val="1223439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1650" y="4475183"/>
            <a:ext cx="1972733" cy="1522307"/>
            <a:chOff x="376237" y="3356387"/>
            <a:chExt cx="1479550" cy="1141730"/>
          </a:xfrm>
        </p:grpSpPr>
        <p:sp>
          <p:nvSpPr>
            <p:cNvPr id="3" name="object 3"/>
            <p:cNvSpPr/>
            <p:nvPr/>
          </p:nvSpPr>
          <p:spPr>
            <a:xfrm>
              <a:off x="381000" y="3361149"/>
              <a:ext cx="1470025" cy="1132205"/>
            </a:xfrm>
            <a:custGeom>
              <a:avLst/>
              <a:gdLst/>
              <a:ahLst/>
              <a:cxnLst/>
              <a:rect l="l" t="t" r="r" b="b"/>
              <a:pathLst>
                <a:path w="1470025" h="1132204">
                  <a:moveTo>
                    <a:pt x="0" y="71954"/>
                  </a:moveTo>
                  <a:lnTo>
                    <a:pt x="5654" y="43946"/>
                  </a:lnTo>
                  <a:lnTo>
                    <a:pt x="21075" y="21075"/>
                  </a:lnTo>
                  <a:lnTo>
                    <a:pt x="43946" y="5654"/>
                  </a:lnTo>
                  <a:lnTo>
                    <a:pt x="71954" y="0"/>
                  </a:lnTo>
                  <a:lnTo>
                    <a:pt x="1397745" y="0"/>
                  </a:lnTo>
                  <a:lnTo>
                    <a:pt x="1437665" y="12089"/>
                  </a:lnTo>
                  <a:lnTo>
                    <a:pt x="1464222" y="44418"/>
                  </a:lnTo>
                  <a:lnTo>
                    <a:pt x="1469699" y="71954"/>
                  </a:lnTo>
                  <a:lnTo>
                    <a:pt x="1469699" y="1059944"/>
                  </a:lnTo>
                  <a:lnTo>
                    <a:pt x="1464045" y="1087953"/>
                  </a:lnTo>
                  <a:lnTo>
                    <a:pt x="1448624" y="1110824"/>
                  </a:lnTo>
                  <a:lnTo>
                    <a:pt x="1425753" y="1126245"/>
                  </a:lnTo>
                  <a:lnTo>
                    <a:pt x="1397745" y="1131899"/>
                  </a:lnTo>
                  <a:lnTo>
                    <a:pt x="71954" y="1131899"/>
                  </a:lnTo>
                  <a:lnTo>
                    <a:pt x="43946" y="1126245"/>
                  </a:lnTo>
                  <a:lnTo>
                    <a:pt x="21075" y="1110824"/>
                  </a:lnTo>
                  <a:lnTo>
                    <a:pt x="5654" y="1087953"/>
                  </a:lnTo>
                  <a:lnTo>
                    <a:pt x="0" y="1059944"/>
                  </a:lnTo>
                  <a:lnTo>
                    <a:pt x="0" y="71954"/>
                  </a:lnTo>
                  <a:close/>
                </a:path>
              </a:pathLst>
            </a:custGeom>
            <a:ln w="9524">
              <a:solidFill>
                <a:srgbClr val="4A86E7"/>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523850" y="3778349"/>
              <a:ext cx="319799" cy="251842"/>
            </a:xfrm>
            <a:prstGeom prst="rect">
              <a:avLst/>
            </a:prstGeom>
          </p:spPr>
        </p:pic>
        <p:pic>
          <p:nvPicPr>
            <p:cNvPr id="5" name="object 5"/>
            <p:cNvPicPr/>
            <p:nvPr/>
          </p:nvPicPr>
          <p:blipFill>
            <a:blip r:embed="rId3" cstate="print"/>
            <a:stretch>
              <a:fillRect/>
            </a:stretch>
          </p:blipFill>
          <p:spPr>
            <a:xfrm>
              <a:off x="528815" y="3514565"/>
              <a:ext cx="165599" cy="191888"/>
            </a:xfrm>
            <a:prstGeom prst="rect">
              <a:avLst/>
            </a:prstGeom>
          </p:spPr>
        </p:pic>
        <p:pic>
          <p:nvPicPr>
            <p:cNvPr id="6" name="object 6"/>
            <p:cNvPicPr/>
            <p:nvPr/>
          </p:nvPicPr>
          <p:blipFill>
            <a:blip r:embed="rId4" cstate="print"/>
            <a:stretch>
              <a:fillRect/>
            </a:stretch>
          </p:blipFill>
          <p:spPr>
            <a:xfrm>
              <a:off x="523850" y="4112025"/>
              <a:ext cx="319799" cy="251843"/>
            </a:xfrm>
            <a:prstGeom prst="rect">
              <a:avLst/>
            </a:prstGeom>
          </p:spPr>
        </p:pic>
      </p:grpSp>
      <p:sp>
        <p:nvSpPr>
          <p:cNvPr id="7" name="object 7"/>
          <p:cNvSpPr txBox="1">
            <a:spLocks noGrp="1"/>
          </p:cNvSpPr>
          <p:nvPr>
            <p:ph type="title"/>
          </p:nvPr>
        </p:nvSpPr>
        <p:spPr>
          <a:xfrm>
            <a:off x="341745" y="249657"/>
            <a:ext cx="10813935" cy="627796"/>
          </a:xfrm>
          <a:prstGeom prst="rect">
            <a:avLst/>
          </a:prstGeom>
        </p:spPr>
        <p:txBody>
          <a:bodyPr vert="horz" wrap="square" lIns="0" tIns="16933" rIns="0" bIns="0" rtlCol="0" anchor="b">
            <a:spAutoFit/>
          </a:bodyPr>
          <a:lstStyle/>
          <a:p>
            <a:pPr marL="16933">
              <a:lnSpc>
                <a:spcPct val="100000"/>
              </a:lnSpc>
              <a:spcBef>
                <a:spcPts val="133"/>
              </a:spcBef>
            </a:pPr>
            <a:r>
              <a:rPr spc="-7" dirty="0"/>
              <a:t>Contrastive</a:t>
            </a:r>
            <a:r>
              <a:rPr spc="-60" dirty="0"/>
              <a:t> </a:t>
            </a:r>
            <a:r>
              <a:rPr spc="-7" dirty="0"/>
              <a:t>Representation</a:t>
            </a:r>
            <a:r>
              <a:rPr spc="-60" dirty="0"/>
              <a:t> </a:t>
            </a:r>
            <a:r>
              <a:rPr spc="-7" dirty="0"/>
              <a:t>Learning</a:t>
            </a:r>
          </a:p>
        </p:txBody>
      </p:sp>
      <p:sp>
        <p:nvSpPr>
          <p:cNvPr id="47" name="object 47"/>
          <p:cNvSpPr txBox="1">
            <a:spLocks noGrp="1"/>
          </p:cNvSpPr>
          <p:nvPr>
            <p:ph type="ftr" sz="quarter" idx="4294967295"/>
          </p:nvPr>
        </p:nvSpPr>
        <p:spPr>
          <a:xfrm>
            <a:off x="0" y="4819650"/>
            <a:ext cx="1379538" cy="307975"/>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3080"/>
              </a:lnSpc>
            </a:pPr>
            <a:r>
              <a:rPr lang="en-IN" spc="-5"/>
              <a:t>Lecture</a:t>
            </a:r>
            <a:r>
              <a:rPr lang="en-IN" spc="-45"/>
              <a:t> </a:t>
            </a:r>
            <a:r>
              <a:rPr lang="en-IN" spc="-5"/>
              <a:t>14</a:t>
            </a:r>
            <a:r>
              <a:rPr lang="en-IN" spc="-45"/>
              <a:t> </a:t>
            </a:r>
            <a:r>
              <a:rPr lang="en-IN"/>
              <a:t>-</a:t>
            </a:r>
            <a:endParaRPr dirty="0"/>
          </a:p>
        </p:txBody>
      </p:sp>
      <p:sp>
        <p:nvSpPr>
          <p:cNvPr id="49" name="object 49"/>
          <p:cNvSpPr txBox="1">
            <a:spLocks noGrp="1"/>
          </p:cNvSpPr>
          <p:nvPr>
            <p:ph type="dt" sz="half" idx="4294967295"/>
          </p:nvPr>
        </p:nvSpPr>
        <p:spPr>
          <a:xfrm>
            <a:off x="0" y="4824413"/>
            <a:ext cx="3524250" cy="280987"/>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6933">
              <a:lnSpc>
                <a:spcPts val="2787"/>
              </a:lnSpc>
            </a:pPr>
            <a:r>
              <a:rPr lang="en-IN" spc="-5"/>
              <a:t>Fei-Fei</a:t>
            </a:r>
            <a:r>
              <a:rPr lang="en-IN" spc="-20"/>
              <a:t> </a:t>
            </a:r>
            <a:r>
              <a:rPr lang="en-IN" spc="-5"/>
              <a:t>Li,</a:t>
            </a:r>
            <a:r>
              <a:rPr lang="en-IN" spc="-20"/>
              <a:t> </a:t>
            </a:r>
            <a:r>
              <a:rPr lang="en-IN"/>
              <a:t>Jiajun</a:t>
            </a:r>
            <a:r>
              <a:rPr lang="en-IN" spc="-20"/>
              <a:t> </a:t>
            </a:r>
            <a:r>
              <a:rPr lang="en-IN" spc="-15"/>
              <a:t>Wu,</a:t>
            </a:r>
            <a:r>
              <a:rPr lang="en-IN" spc="-20"/>
              <a:t> </a:t>
            </a:r>
            <a:r>
              <a:rPr lang="en-IN" spc="-5"/>
              <a:t>Ruohan</a:t>
            </a:r>
            <a:r>
              <a:rPr lang="en-IN" spc="-20"/>
              <a:t> </a:t>
            </a:r>
            <a:r>
              <a:rPr lang="en-IN" spc="-5"/>
              <a:t>Gao</a:t>
            </a:r>
            <a:endParaRPr spc="-7" dirty="0"/>
          </a:p>
        </p:txBody>
      </p:sp>
      <p:sp>
        <p:nvSpPr>
          <p:cNvPr id="50" name="object 50"/>
          <p:cNvSpPr txBox="1">
            <a:spLocks noGrp="1"/>
          </p:cNvSpPr>
          <p:nvPr>
            <p:ph type="sldNum" sz="quarter" idx="4294967295"/>
          </p:nvPr>
        </p:nvSpPr>
        <p:spPr>
          <a:xfrm>
            <a:off x="11833225" y="4835525"/>
            <a:ext cx="358775" cy="309563"/>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MT"/>
                <a:ea typeface="+mn-ea"/>
                <a:cs typeface="Arial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8100">
              <a:lnSpc>
                <a:spcPts val="2310"/>
              </a:lnSpc>
            </a:pPr>
            <a:fld id="{81D60167-4931-47E6-BA6A-407CBD079E47}" type="slidenum">
              <a:rPr lang="en-IN" smtClean="0"/>
              <a:pPr marL="38100">
                <a:lnSpc>
                  <a:spcPts val="2310"/>
                </a:lnSpc>
              </a:pPr>
              <a:t>37</a:t>
            </a:fld>
            <a:endParaRPr dirty="0"/>
          </a:p>
        </p:txBody>
      </p:sp>
      <p:pic>
        <p:nvPicPr>
          <p:cNvPr id="8" name="object 8"/>
          <p:cNvPicPr/>
          <p:nvPr/>
        </p:nvPicPr>
        <p:blipFill>
          <a:blip r:embed="rId5" cstate="print"/>
          <a:stretch>
            <a:fillRect/>
          </a:stretch>
        </p:blipFill>
        <p:spPr>
          <a:xfrm>
            <a:off x="1002067" y="2469966"/>
            <a:ext cx="1558365" cy="1143199"/>
          </a:xfrm>
          <a:prstGeom prst="rect">
            <a:avLst/>
          </a:prstGeom>
        </p:spPr>
      </p:pic>
      <p:grpSp>
        <p:nvGrpSpPr>
          <p:cNvPr id="9" name="object 9"/>
          <p:cNvGrpSpPr/>
          <p:nvPr/>
        </p:nvGrpSpPr>
        <p:grpSpPr>
          <a:xfrm>
            <a:off x="3519392" y="1336732"/>
            <a:ext cx="2120053" cy="2289385"/>
            <a:chOff x="2639544" y="1002548"/>
            <a:chExt cx="1590040" cy="1717039"/>
          </a:xfrm>
        </p:grpSpPr>
        <p:pic>
          <p:nvPicPr>
            <p:cNvPr id="10" name="object 10"/>
            <p:cNvPicPr/>
            <p:nvPr/>
          </p:nvPicPr>
          <p:blipFill>
            <a:blip r:embed="rId6" cstate="print"/>
            <a:stretch>
              <a:fillRect/>
            </a:stretch>
          </p:blipFill>
          <p:spPr>
            <a:xfrm>
              <a:off x="2639544" y="1055414"/>
              <a:ext cx="1589738" cy="1663998"/>
            </a:xfrm>
            <a:prstGeom prst="rect">
              <a:avLst/>
            </a:prstGeom>
          </p:spPr>
        </p:pic>
        <p:sp>
          <p:nvSpPr>
            <p:cNvPr id="11" name="object 11"/>
            <p:cNvSpPr/>
            <p:nvPr/>
          </p:nvSpPr>
          <p:spPr>
            <a:xfrm>
              <a:off x="3430813" y="1098521"/>
              <a:ext cx="6350" cy="756920"/>
            </a:xfrm>
            <a:custGeom>
              <a:avLst/>
              <a:gdLst/>
              <a:ahLst/>
              <a:cxnLst/>
              <a:rect l="l" t="t" r="r" b="b"/>
              <a:pathLst>
                <a:path w="6350" h="756919">
                  <a:moveTo>
                    <a:pt x="6254" y="0"/>
                  </a:moveTo>
                  <a:lnTo>
                    <a:pt x="0" y="756303"/>
                  </a:lnTo>
                </a:path>
              </a:pathLst>
            </a:custGeom>
            <a:ln w="19049">
              <a:solidFill>
                <a:srgbClr val="4A86E7"/>
              </a:solidFill>
            </a:ln>
          </p:spPr>
          <p:txBody>
            <a:bodyPr wrap="square" lIns="0" tIns="0" rIns="0" bIns="0" rtlCol="0"/>
            <a:lstStyle/>
            <a:p>
              <a:endParaRPr sz="2400"/>
            </a:p>
          </p:txBody>
        </p:sp>
        <p:pic>
          <p:nvPicPr>
            <p:cNvPr id="12" name="object 12"/>
            <p:cNvPicPr/>
            <p:nvPr/>
          </p:nvPicPr>
          <p:blipFill>
            <a:blip r:embed="rId7" cstate="print"/>
            <a:stretch>
              <a:fillRect/>
            </a:stretch>
          </p:blipFill>
          <p:spPr>
            <a:xfrm>
              <a:off x="3396078" y="1002548"/>
              <a:ext cx="81978" cy="105758"/>
            </a:xfrm>
            <a:prstGeom prst="rect">
              <a:avLst/>
            </a:prstGeom>
          </p:spPr>
        </p:pic>
        <p:sp>
          <p:nvSpPr>
            <p:cNvPr id="13" name="object 13"/>
            <p:cNvSpPr/>
            <p:nvPr/>
          </p:nvSpPr>
          <p:spPr>
            <a:xfrm>
              <a:off x="3430925" y="1306449"/>
              <a:ext cx="427990" cy="566420"/>
            </a:xfrm>
            <a:custGeom>
              <a:avLst/>
              <a:gdLst/>
              <a:ahLst/>
              <a:cxnLst/>
              <a:rect l="l" t="t" r="r" b="b"/>
              <a:pathLst>
                <a:path w="427989" h="566419">
                  <a:moveTo>
                    <a:pt x="427900" y="0"/>
                  </a:moveTo>
                  <a:lnTo>
                    <a:pt x="0" y="566400"/>
                  </a:lnTo>
                </a:path>
              </a:pathLst>
            </a:custGeom>
            <a:ln w="19049">
              <a:solidFill>
                <a:srgbClr val="00FF00"/>
              </a:solidFill>
            </a:ln>
          </p:spPr>
          <p:txBody>
            <a:bodyPr wrap="square" lIns="0" tIns="0" rIns="0" bIns="0" rtlCol="0"/>
            <a:lstStyle/>
            <a:p>
              <a:endParaRPr sz="2400"/>
            </a:p>
          </p:txBody>
        </p:sp>
        <p:pic>
          <p:nvPicPr>
            <p:cNvPr id="14" name="object 14"/>
            <p:cNvPicPr/>
            <p:nvPr/>
          </p:nvPicPr>
          <p:blipFill>
            <a:blip r:embed="rId8" cstate="print"/>
            <a:stretch>
              <a:fillRect/>
            </a:stretch>
          </p:blipFill>
          <p:spPr>
            <a:xfrm>
              <a:off x="3824194" y="1227945"/>
              <a:ext cx="96268" cy="106995"/>
            </a:xfrm>
            <a:prstGeom prst="rect">
              <a:avLst/>
            </a:prstGeom>
          </p:spPr>
        </p:pic>
        <p:sp>
          <p:nvSpPr>
            <p:cNvPr id="15" name="object 15"/>
            <p:cNvSpPr/>
            <p:nvPr/>
          </p:nvSpPr>
          <p:spPr>
            <a:xfrm>
              <a:off x="3438775" y="1625336"/>
              <a:ext cx="146050" cy="58419"/>
            </a:xfrm>
            <a:custGeom>
              <a:avLst/>
              <a:gdLst/>
              <a:ahLst/>
              <a:cxnLst/>
              <a:rect l="l" t="t" r="r" b="b"/>
              <a:pathLst>
                <a:path w="146050" h="58419">
                  <a:moveTo>
                    <a:pt x="0" y="6910"/>
                  </a:moveTo>
                  <a:lnTo>
                    <a:pt x="40922" y="0"/>
                  </a:lnTo>
                  <a:lnTo>
                    <a:pt x="81018" y="6937"/>
                  </a:lnTo>
                  <a:lnTo>
                    <a:pt x="117067" y="26597"/>
                  </a:lnTo>
                  <a:lnTo>
                    <a:pt x="145847" y="57855"/>
                  </a:lnTo>
                </a:path>
              </a:pathLst>
            </a:custGeom>
            <a:ln w="28574">
              <a:solidFill>
                <a:srgbClr val="00FF00"/>
              </a:solidFill>
            </a:ln>
          </p:spPr>
          <p:txBody>
            <a:bodyPr wrap="square" lIns="0" tIns="0" rIns="0" bIns="0" rtlCol="0"/>
            <a:lstStyle/>
            <a:p>
              <a:endParaRPr sz="2400"/>
            </a:p>
          </p:txBody>
        </p:sp>
      </p:grpSp>
      <p:sp>
        <p:nvSpPr>
          <p:cNvPr id="16" name="object 16"/>
          <p:cNvSpPr txBox="1"/>
          <p:nvPr/>
        </p:nvSpPr>
        <p:spPr>
          <a:xfrm>
            <a:off x="1002034" y="1438290"/>
            <a:ext cx="1558713" cy="672107"/>
          </a:xfrm>
          <a:prstGeom prst="rect">
            <a:avLst/>
          </a:prstGeom>
          <a:solidFill>
            <a:srgbClr val="EEEEEE"/>
          </a:solidFill>
        </p:spPr>
        <p:txBody>
          <a:bodyPr vert="horz" wrap="square" lIns="0" tIns="5080" rIns="0" bIns="0" rtlCol="0">
            <a:spAutoFit/>
          </a:bodyPr>
          <a:lstStyle/>
          <a:p>
            <a:pPr>
              <a:spcBef>
                <a:spcPts val="40"/>
              </a:spcBef>
            </a:pPr>
            <a:endParaRPr sz="2467">
              <a:latin typeface="Times New Roman"/>
              <a:cs typeface="Times New Roman"/>
            </a:endParaRPr>
          </a:p>
          <a:p>
            <a:pPr algn="ctr">
              <a:lnSpc>
                <a:spcPct val="100000"/>
              </a:lnSpc>
            </a:pPr>
            <a:r>
              <a:rPr sz="1867" dirty="0">
                <a:latin typeface="Arial MT"/>
                <a:cs typeface="Arial MT"/>
              </a:rPr>
              <a:t>?</a:t>
            </a:r>
            <a:endParaRPr sz="1867">
              <a:latin typeface="Arial MT"/>
              <a:cs typeface="Arial MT"/>
            </a:endParaRPr>
          </a:p>
        </p:txBody>
      </p:sp>
      <p:sp>
        <p:nvSpPr>
          <p:cNvPr id="17" name="object 17"/>
          <p:cNvSpPr txBox="1"/>
          <p:nvPr/>
        </p:nvSpPr>
        <p:spPr>
          <a:xfrm>
            <a:off x="4838801" y="2288885"/>
            <a:ext cx="436033" cy="304421"/>
          </a:xfrm>
          <a:prstGeom prst="rect">
            <a:avLst/>
          </a:prstGeom>
        </p:spPr>
        <p:txBody>
          <a:bodyPr vert="horz" wrap="square" lIns="0" tIns="16933" rIns="0" bIns="0" rtlCol="0">
            <a:spAutoFit/>
          </a:bodyPr>
          <a:lstStyle/>
          <a:p>
            <a:pPr marL="16933">
              <a:spcBef>
                <a:spcPts val="133"/>
              </a:spcBef>
            </a:pPr>
            <a:r>
              <a:rPr sz="1867" spc="-287" dirty="0">
                <a:solidFill>
                  <a:srgbClr val="00FF00"/>
                </a:solidFill>
                <a:latin typeface="Arial MT"/>
                <a:cs typeface="Arial MT"/>
              </a:rPr>
              <a:t>θ=?</a:t>
            </a:r>
            <a:endParaRPr sz="1867">
              <a:latin typeface="Arial MT"/>
              <a:cs typeface="Arial MT"/>
            </a:endParaRPr>
          </a:p>
        </p:txBody>
      </p:sp>
      <p:pic>
        <p:nvPicPr>
          <p:cNvPr id="18" name="object 18"/>
          <p:cNvPicPr/>
          <p:nvPr/>
        </p:nvPicPr>
        <p:blipFill>
          <a:blip r:embed="rId9" cstate="print"/>
          <a:stretch>
            <a:fillRect/>
          </a:stretch>
        </p:blipFill>
        <p:spPr>
          <a:xfrm>
            <a:off x="6759295" y="1548165"/>
            <a:ext cx="615772" cy="815072"/>
          </a:xfrm>
          <a:prstGeom prst="rect">
            <a:avLst/>
          </a:prstGeom>
        </p:spPr>
      </p:pic>
      <p:pic>
        <p:nvPicPr>
          <p:cNvPr id="19" name="object 19"/>
          <p:cNvPicPr/>
          <p:nvPr/>
        </p:nvPicPr>
        <p:blipFill>
          <a:blip r:embed="rId10" cstate="print"/>
          <a:stretch>
            <a:fillRect/>
          </a:stretch>
        </p:blipFill>
        <p:spPr>
          <a:xfrm>
            <a:off x="9664001" y="1408694"/>
            <a:ext cx="1411473" cy="2254765"/>
          </a:xfrm>
          <a:prstGeom prst="rect">
            <a:avLst/>
          </a:prstGeom>
        </p:spPr>
      </p:pic>
      <p:grpSp>
        <p:nvGrpSpPr>
          <p:cNvPr id="20" name="object 20"/>
          <p:cNvGrpSpPr/>
          <p:nvPr/>
        </p:nvGrpSpPr>
        <p:grpSpPr>
          <a:xfrm>
            <a:off x="1925377" y="3851717"/>
            <a:ext cx="1639993" cy="539327"/>
            <a:chOff x="1444032" y="2888787"/>
            <a:chExt cx="1229995" cy="404495"/>
          </a:xfrm>
        </p:grpSpPr>
        <p:sp>
          <p:nvSpPr>
            <p:cNvPr id="21" name="object 21"/>
            <p:cNvSpPr/>
            <p:nvPr/>
          </p:nvSpPr>
          <p:spPr>
            <a:xfrm>
              <a:off x="1629336" y="2968349"/>
              <a:ext cx="859155" cy="245745"/>
            </a:xfrm>
            <a:custGeom>
              <a:avLst/>
              <a:gdLst/>
              <a:ahLst/>
              <a:cxnLst/>
              <a:rect l="l" t="t" r="r" b="b"/>
              <a:pathLst>
                <a:path w="859155" h="245744">
                  <a:moveTo>
                    <a:pt x="0" y="0"/>
                  </a:moveTo>
                  <a:lnTo>
                    <a:pt x="858775" y="245250"/>
                  </a:lnTo>
                </a:path>
              </a:pathLst>
            </a:custGeom>
            <a:ln w="38099">
              <a:solidFill>
                <a:srgbClr val="37761C"/>
              </a:solidFill>
            </a:ln>
          </p:spPr>
          <p:txBody>
            <a:bodyPr wrap="square" lIns="0" tIns="0" rIns="0" bIns="0" rtlCol="0"/>
            <a:lstStyle/>
            <a:p>
              <a:endParaRPr sz="2400"/>
            </a:p>
          </p:txBody>
        </p:sp>
        <p:pic>
          <p:nvPicPr>
            <p:cNvPr id="22" name="object 22"/>
            <p:cNvPicPr/>
            <p:nvPr/>
          </p:nvPicPr>
          <p:blipFill>
            <a:blip r:embed="rId11" cstate="print"/>
            <a:stretch>
              <a:fillRect/>
            </a:stretch>
          </p:blipFill>
          <p:spPr>
            <a:xfrm>
              <a:off x="1444032" y="2888787"/>
              <a:ext cx="221635" cy="159123"/>
            </a:xfrm>
            <a:prstGeom prst="rect">
              <a:avLst/>
            </a:prstGeom>
          </p:spPr>
        </p:pic>
        <p:pic>
          <p:nvPicPr>
            <p:cNvPr id="23" name="object 23"/>
            <p:cNvPicPr/>
            <p:nvPr/>
          </p:nvPicPr>
          <p:blipFill>
            <a:blip r:embed="rId12" cstate="print"/>
            <a:stretch>
              <a:fillRect/>
            </a:stretch>
          </p:blipFill>
          <p:spPr>
            <a:xfrm>
              <a:off x="2451781" y="3134038"/>
              <a:ext cx="221635" cy="159123"/>
            </a:xfrm>
            <a:prstGeom prst="rect">
              <a:avLst/>
            </a:prstGeom>
          </p:spPr>
        </p:pic>
      </p:grpSp>
      <p:pic>
        <p:nvPicPr>
          <p:cNvPr id="24" name="object 24"/>
          <p:cNvPicPr/>
          <p:nvPr/>
        </p:nvPicPr>
        <p:blipFill>
          <a:blip r:embed="rId13" cstate="print"/>
          <a:stretch>
            <a:fillRect/>
          </a:stretch>
        </p:blipFill>
        <p:spPr>
          <a:xfrm>
            <a:off x="4215575" y="3686203"/>
            <a:ext cx="250517" cy="617791"/>
          </a:xfrm>
          <a:prstGeom prst="rect">
            <a:avLst/>
          </a:prstGeom>
        </p:spPr>
      </p:pic>
      <p:grpSp>
        <p:nvGrpSpPr>
          <p:cNvPr id="25" name="object 25"/>
          <p:cNvGrpSpPr/>
          <p:nvPr/>
        </p:nvGrpSpPr>
        <p:grpSpPr>
          <a:xfrm>
            <a:off x="3605800" y="1205713"/>
            <a:ext cx="6299200" cy="4911513"/>
            <a:chOff x="2704350" y="904284"/>
            <a:chExt cx="4724400" cy="3683635"/>
          </a:xfrm>
        </p:grpSpPr>
        <p:pic>
          <p:nvPicPr>
            <p:cNvPr id="26" name="object 26"/>
            <p:cNvPicPr/>
            <p:nvPr/>
          </p:nvPicPr>
          <p:blipFill>
            <a:blip r:embed="rId14" cstate="print"/>
            <a:stretch>
              <a:fillRect/>
            </a:stretch>
          </p:blipFill>
          <p:spPr>
            <a:xfrm>
              <a:off x="5069472" y="1975524"/>
              <a:ext cx="461828" cy="683402"/>
            </a:xfrm>
            <a:prstGeom prst="rect">
              <a:avLst/>
            </a:prstGeom>
          </p:spPr>
        </p:pic>
        <p:pic>
          <p:nvPicPr>
            <p:cNvPr id="27" name="object 27"/>
            <p:cNvPicPr/>
            <p:nvPr/>
          </p:nvPicPr>
          <p:blipFill>
            <a:blip r:embed="rId15" cstate="print"/>
            <a:stretch>
              <a:fillRect/>
            </a:stretch>
          </p:blipFill>
          <p:spPr>
            <a:xfrm>
              <a:off x="5733572" y="1975523"/>
              <a:ext cx="421778" cy="683399"/>
            </a:xfrm>
            <a:prstGeom prst="rect">
              <a:avLst/>
            </a:prstGeom>
          </p:spPr>
        </p:pic>
        <p:sp>
          <p:nvSpPr>
            <p:cNvPr id="28" name="object 28"/>
            <p:cNvSpPr/>
            <p:nvPr/>
          </p:nvSpPr>
          <p:spPr>
            <a:xfrm>
              <a:off x="3852598" y="2807607"/>
              <a:ext cx="906780" cy="375920"/>
            </a:xfrm>
            <a:custGeom>
              <a:avLst/>
              <a:gdLst/>
              <a:ahLst/>
              <a:cxnLst/>
              <a:rect l="l" t="t" r="r" b="b"/>
              <a:pathLst>
                <a:path w="906779" h="375919">
                  <a:moveTo>
                    <a:pt x="906602" y="0"/>
                  </a:moveTo>
                  <a:lnTo>
                    <a:pt x="0" y="375534"/>
                  </a:lnTo>
                </a:path>
              </a:pathLst>
            </a:custGeom>
            <a:ln w="38099">
              <a:solidFill>
                <a:srgbClr val="37761C"/>
              </a:solidFill>
            </a:ln>
          </p:spPr>
          <p:txBody>
            <a:bodyPr wrap="square" lIns="0" tIns="0" rIns="0" bIns="0" rtlCol="0"/>
            <a:lstStyle/>
            <a:p>
              <a:endParaRPr sz="2400"/>
            </a:p>
          </p:txBody>
        </p:sp>
        <p:pic>
          <p:nvPicPr>
            <p:cNvPr id="29" name="object 29"/>
            <p:cNvPicPr/>
            <p:nvPr/>
          </p:nvPicPr>
          <p:blipFill>
            <a:blip r:embed="rId16" cstate="print"/>
            <a:stretch>
              <a:fillRect/>
            </a:stretch>
          </p:blipFill>
          <p:spPr>
            <a:xfrm>
              <a:off x="4716068" y="2722390"/>
              <a:ext cx="221922" cy="162407"/>
            </a:xfrm>
            <a:prstGeom prst="rect">
              <a:avLst/>
            </a:prstGeom>
          </p:spPr>
        </p:pic>
        <p:pic>
          <p:nvPicPr>
            <p:cNvPr id="30" name="object 30"/>
            <p:cNvPicPr/>
            <p:nvPr/>
          </p:nvPicPr>
          <p:blipFill>
            <a:blip r:embed="rId17" cstate="print"/>
            <a:stretch>
              <a:fillRect/>
            </a:stretch>
          </p:blipFill>
          <p:spPr>
            <a:xfrm>
              <a:off x="3673808" y="3105951"/>
              <a:ext cx="221922" cy="162407"/>
            </a:xfrm>
            <a:prstGeom prst="rect">
              <a:avLst/>
            </a:prstGeom>
          </p:spPr>
        </p:pic>
        <p:sp>
          <p:nvSpPr>
            <p:cNvPr id="31" name="object 31"/>
            <p:cNvSpPr/>
            <p:nvPr/>
          </p:nvSpPr>
          <p:spPr>
            <a:xfrm>
              <a:off x="3863195" y="2626908"/>
              <a:ext cx="3012440" cy="749300"/>
            </a:xfrm>
            <a:custGeom>
              <a:avLst/>
              <a:gdLst/>
              <a:ahLst/>
              <a:cxnLst/>
              <a:rect l="l" t="t" r="r" b="b"/>
              <a:pathLst>
                <a:path w="3012440" h="749300">
                  <a:moveTo>
                    <a:pt x="3012008" y="0"/>
                  </a:moveTo>
                  <a:lnTo>
                    <a:pt x="0" y="748883"/>
                  </a:lnTo>
                </a:path>
              </a:pathLst>
            </a:custGeom>
            <a:ln w="38099">
              <a:solidFill>
                <a:srgbClr val="37761C"/>
              </a:solidFill>
            </a:ln>
          </p:spPr>
          <p:txBody>
            <a:bodyPr wrap="square" lIns="0" tIns="0" rIns="0" bIns="0" rtlCol="0"/>
            <a:lstStyle/>
            <a:p>
              <a:endParaRPr sz="2400"/>
            </a:p>
          </p:txBody>
        </p:sp>
        <p:pic>
          <p:nvPicPr>
            <p:cNvPr id="32" name="object 32"/>
            <p:cNvPicPr/>
            <p:nvPr/>
          </p:nvPicPr>
          <p:blipFill>
            <a:blip r:embed="rId18" cstate="print"/>
            <a:stretch>
              <a:fillRect/>
            </a:stretch>
          </p:blipFill>
          <p:spPr>
            <a:xfrm>
              <a:off x="6840969" y="2546786"/>
              <a:ext cx="221077" cy="160243"/>
            </a:xfrm>
            <a:prstGeom prst="rect">
              <a:avLst/>
            </a:prstGeom>
          </p:spPr>
        </p:pic>
        <p:pic>
          <p:nvPicPr>
            <p:cNvPr id="33" name="object 33"/>
            <p:cNvPicPr/>
            <p:nvPr/>
          </p:nvPicPr>
          <p:blipFill>
            <a:blip r:embed="rId19" cstate="print"/>
            <a:stretch>
              <a:fillRect/>
            </a:stretch>
          </p:blipFill>
          <p:spPr>
            <a:xfrm>
              <a:off x="2704350" y="3338325"/>
              <a:ext cx="936949" cy="1249474"/>
            </a:xfrm>
            <a:prstGeom prst="rect">
              <a:avLst/>
            </a:prstGeom>
          </p:spPr>
        </p:pic>
        <p:pic>
          <p:nvPicPr>
            <p:cNvPr id="34" name="object 34"/>
            <p:cNvPicPr/>
            <p:nvPr/>
          </p:nvPicPr>
          <p:blipFill>
            <a:blip r:embed="rId20" cstate="print"/>
            <a:stretch>
              <a:fillRect/>
            </a:stretch>
          </p:blipFill>
          <p:spPr>
            <a:xfrm>
              <a:off x="3676352" y="3295670"/>
              <a:ext cx="221077" cy="160243"/>
            </a:xfrm>
            <a:prstGeom prst="rect">
              <a:avLst/>
            </a:prstGeom>
          </p:spPr>
        </p:pic>
        <p:pic>
          <p:nvPicPr>
            <p:cNvPr id="35" name="object 35"/>
            <p:cNvPicPr/>
            <p:nvPr/>
          </p:nvPicPr>
          <p:blipFill>
            <a:blip r:embed="rId21" cstate="print"/>
            <a:stretch>
              <a:fillRect/>
            </a:stretch>
          </p:blipFill>
          <p:spPr>
            <a:xfrm>
              <a:off x="5926950" y="3338325"/>
              <a:ext cx="1501706" cy="1249474"/>
            </a:xfrm>
            <a:prstGeom prst="rect">
              <a:avLst/>
            </a:prstGeom>
          </p:spPr>
        </p:pic>
        <p:sp>
          <p:nvSpPr>
            <p:cNvPr id="36" name="object 36"/>
            <p:cNvSpPr/>
            <p:nvPr/>
          </p:nvSpPr>
          <p:spPr>
            <a:xfrm>
              <a:off x="4111094" y="3958046"/>
              <a:ext cx="1422400" cy="9525"/>
            </a:xfrm>
            <a:custGeom>
              <a:avLst/>
              <a:gdLst/>
              <a:ahLst/>
              <a:cxnLst/>
              <a:rect l="l" t="t" r="r" b="b"/>
              <a:pathLst>
                <a:path w="1422400" h="9525">
                  <a:moveTo>
                    <a:pt x="1422009" y="0"/>
                  </a:moveTo>
                  <a:lnTo>
                    <a:pt x="0" y="9307"/>
                  </a:lnTo>
                </a:path>
              </a:pathLst>
            </a:custGeom>
            <a:ln w="38099">
              <a:solidFill>
                <a:srgbClr val="CC0000"/>
              </a:solidFill>
            </a:ln>
          </p:spPr>
          <p:txBody>
            <a:bodyPr wrap="square" lIns="0" tIns="0" rIns="0" bIns="0" rtlCol="0"/>
            <a:lstStyle/>
            <a:p>
              <a:endParaRPr sz="2400"/>
            </a:p>
          </p:txBody>
        </p:sp>
        <p:pic>
          <p:nvPicPr>
            <p:cNvPr id="37" name="object 37"/>
            <p:cNvPicPr/>
            <p:nvPr/>
          </p:nvPicPr>
          <p:blipFill>
            <a:blip r:embed="rId22" cstate="print"/>
            <a:stretch>
              <a:fillRect/>
            </a:stretch>
          </p:blipFill>
          <p:spPr>
            <a:xfrm>
              <a:off x="5513642" y="3876066"/>
              <a:ext cx="211409" cy="163959"/>
            </a:xfrm>
            <a:prstGeom prst="rect">
              <a:avLst/>
            </a:prstGeom>
          </p:spPr>
        </p:pic>
        <p:pic>
          <p:nvPicPr>
            <p:cNvPr id="38" name="object 38"/>
            <p:cNvPicPr/>
            <p:nvPr/>
          </p:nvPicPr>
          <p:blipFill>
            <a:blip r:embed="rId23" cstate="print"/>
            <a:stretch>
              <a:fillRect/>
            </a:stretch>
          </p:blipFill>
          <p:spPr>
            <a:xfrm>
              <a:off x="3919147" y="3885374"/>
              <a:ext cx="211409" cy="163959"/>
            </a:xfrm>
            <a:prstGeom prst="rect">
              <a:avLst/>
            </a:prstGeom>
          </p:spPr>
        </p:pic>
        <p:pic>
          <p:nvPicPr>
            <p:cNvPr id="39" name="object 39"/>
            <p:cNvPicPr/>
            <p:nvPr/>
          </p:nvPicPr>
          <p:blipFill>
            <a:blip r:embed="rId2" cstate="print"/>
            <a:stretch>
              <a:fillRect/>
            </a:stretch>
          </p:blipFill>
          <p:spPr>
            <a:xfrm>
              <a:off x="4139050" y="1078734"/>
              <a:ext cx="461826" cy="363690"/>
            </a:xfrm>
            <a:prstGeom prst="rect">
              <a:avLst/>
            </a:prstGeom>
          </p:spPr>
        </p:pic>
        <p:pic>
          <p:nvPicPr>
            <p:cNvPr id="40" name="object 40"/>
            <p:cNvPicPr/>
            <p:nvPr/>
          </p:nvPicPr>
          <p:blipFill>
            <a:blip r:embed="rId24" cstate="print"/>
            <a:stretch>
              <a:fillRect/>
            </a:stretch>
          </p:blipFill>
          <p:spPr>
            <a:xfrm>
              <a:off x="5693529" y="1179395"/>
              <a:ext cx="461827" cy="574749"/>
            </a:xfrm>
            <a:prstGeom prst="rect">
              <a:avLst/>
            </a:prstGeom>
          </p:spPr>
        </p:pic>
        <p:pic>
          <p:nvPicPr>
            <p:cNvPr id="41" name="object 41"/>
            <p:cNvPicPr/>
            <p:nvPr/>
          </p:nvPicPr>
          <p:blipFill>
            <a:blip r:embed="rId2" cstate="print"/>
            <a:stretch>
              <a:fillRect/>
            </a:stretch>
          </p:blipFill>
          <p:spPr>
            <a:xfrm>
              <a:off x="6158738" y="904284"/>
              <a:ext cx="461825" cy="363690"/>
            </a:xfrm>
            <a:prstGeom prst="rect">
              <a:avLst/>
            </a:prstGeom>
          </p:spPr>
        </p:pic>
      </p:grpSp>
      <p:pic>
        <p:nvPicPr>
          <p:cNvPr id="42" name="object 42"/>
          <p:cNvPicPr/>
          <p:nvPr/>
        </p:nvPicPr>
        <p:blipFill>
          <a:blip r:embed="rId2" cstate="print"/>
          <a:stretch>
            <a:fillRect/>
          </a:stretch>
        </p:blipFill>
        <p:spPr>
          <a:xfrm>
            <a:off x="2560434" y="1205712"/>
            <a:ext cx="615767" cy="484920"/>
          </a:xfrm>
          <a:prstGeom prst="rect">
            <a:avLst/>
          </a:prstGeom>
        </p:spPr>
      </p:pic>
      <p:pic>
        <p:nvPicPr>
          <p:cNvPr id="43" name="object 43"/>
          <p:cNvPicPr/>
          <p:nvPr/>
        </p:nvPicPr>
        <p:blipFill>
          <a:blip r:embed="rId2" cstate="print"/>
          <a:stretch>
            <a:fillRect/>
          </a:stretch>
        </p:blipFill>
        <p:spPr>
          <a:xfrm>
            <a:off x="11214451" y="1205712"/>
            <a:ext cx="615767" cy="484920"/>
          </a:xfrm>
          <a:prstGeom prst="rect">
            <a:avLst/>
          </a:prstGeom>
        </p:spPr>
      </p:pic>
      <p:pic>
        <p:nvPicPr>
          <p:cNvPr id="44" name="object 44"/>
          <p:cNvPicPr/>
          <p:nvPr/>
        </p:nvPicPr>
        <p:blipFill>
          <a:blip r:embed="rId3" cstate="print"/>
          <a:stretch>
            <a:fillRect/>
          </a:stretch>
        </p:blipFill>
        <p:spPr>
          <a:xfrm>
            <a:off x="3020567" y="5036547"/>
            <a:ext cx="426399" cy="494099"/>
          </a:xfrm>
          <a:prstGeom prst="rect">
            <a:avLst/>
          </a:prstGeom>
        </p:spPr>
      </p:pic>
      <p:pic>
        <p:nvPicPr>
          <p:cNvPr id="45" name="object 45"/>
          <p:cNvPicPr/>
          <p:nvPr/>
        </p:nvPicPr>
        <p:blipFill>
          <a:blip r:embed="rId4" cstate="print"/>
          <a:stretch>
            <a:fillRect/>
          </a:stretch>
        </p:blipFill>
        <p:spPr>
          <a:xfrm>
            <a:off x="10125201" y="4999183"/>
            <a:ext cx="722284" cy="568799"/>
          </a:xfrm>
          <a:prstGeom prst="rect">
            <a:avLst/>
          </a:prstGeom>
        </p:spPr>
      </p:pic>
      <p:sp>
        <p:nvSpPr>
          <p:cNvPr id="46" name="object 46"/>
          <p:cNvSpPr txBox="1"/>
          <p:nvPr/>
        </p:nvSpPr>
        <p:spPr>
          <a:xfrm>
            <a:off x="1287166" y="4474917"/>
            <a:ext cx="1035473" cy="1275392"/>
          </a:xfrm>
          <a:prstGeom prst="rect">
            <a:avLst/>
          </a:prstGeom>
        </p:spPr>
        <p:txBody>
          <a:bodyPr vert="horz" wrap="square" lIns="0" tIns="11853" rIns="0" bIns="0" rtlCol="0">
            <a:spAutoFit/>
          </a:bodyPr>
          <a:lstStyle/>
          <a:p>
            <a:pPr marL="16933" marR="6773">
              <a:lnSpc>
                <a:spcPct val="153400"/>
              </a:lnSpc>
              <a:spcBef>
                <a:spcPts val="93"/>
              </a:spcBef>
            </a:pPr>
            <a:r>
              <a:rPr sz="1867" dirty="0">
                <a:latin typeface="Arial MT"/>
                <a:cs typeface="Arial MT"/>
              </a:rPr>
              <a:t>reference  </a:t>
            </a:r>
            <a:r>
              <a:rPr sz="1867" spc="-7" dirty="0">
                <a:latin typeface="Arial MT"/>
                <a:cs typeface="Arial MT"/>
              </a:rPr>
              <a:t>positive </a:t>
            </a:r>
            <a:r>
              <a:rPr sz="1867" dirty="0">
                <a:latin typeface="Arial MT"/>
                <a:cs typeface="Arial MT"/>
              </a:rPr>
              <a:t> </a:t>
            </a:r>
            <a:r>
              <a:rPr sz="1867" spc="-7" dirty="0">
                <a:latin typeface="Arial MT"/>
                <a:cs typeface="Arial MT"/>
              </a:rPr>
              <a:t>negative</a:t>
            </a:r>
            <a:endParaRPr sz="1867">
              <a:latin typeface="Arial MT"/>
              <a:cs typeface="Arial MT"/>
            </a:endParaRPr>
          </a:p>
        </p:txBody>
      </p:sp>
      <p:sp>
        <p:nvSpPr>
          <p:cNvPr id="48" name="object 48"/>
          <p:cNvSpPr txBox="1"/>
          <p:nvPr/>
        </p:nvSpPr>
        <p:spPr>
          <a:xfrm>
            <a:off x="9942034" y="6425285"/>
            <a:ext cx="2085340" cy="397545"/>
          </a:xfrm>
          <a:prstGeom prst="rect">
            <a:avLst/>
          </a:prstGeom>
        </p:spPr>
        <p:txBody>
          <a:bodyPr vert="horz" wrap="square" lIns="0" tIns="0" rIns="0" bIns="0" rtlCol="0">
            <a:spAutoFit/>
          </a:bodyPr>
          <a:lstStyle/>
          <a:p>
            <a:pPr marL="16933">
              <a:lnSpc>
                <a:spcPts val="3080"/>
              </a:lnSpc>
            </a:pPr>
            <a:r>
              <a:rPr sz="2667" dirty="0">
                <a:solidFill>
                  <a:srgbClr val="FFFFFF"/>
                </a:solidFill>
                <a:latin typeface="Arial MT"/>
                <a:cs typeface="Arial MT"/>
              </a:rPr>
              <a:t>May</a:t>
            </a:r>
            <a:r>
              <a:rPr sz="2667" spc="-67" dirty="0">
                <a:solidFill>
                  <a:srgbClr val="FFFFFF"/>
                </a:solidFill>
                <a:latin typeface="Arial MT"/>
                <a:cs typeface="Arial MT"/>
              </a:rPr>
              <a:t> </a:t>
            </a:r>
            <a:r>
              <a:rPr sz="2667" spc="-7" dirty="0">
                <a:solidFill>
                  <a:srgbClr val="FFFFFF"/>
                </a:solidFill>
                <a:latin typeface="Arial MT"/>
                <a:cs typeface="Arial MT"/>
              </a:rPr>
              <a:t>17,</a:t>
            </a:r>
            <a:r>
              <a:rPr sz="2667" spc="-60" dirty="0">
                <a:solidFill>
                  <a:srgbClr val="FFFFFF"/>
                </a:solidFill>
                <a:latin typeface="Arial MT"/>
                <a:cs typeface="Arial MT"/>
              </a:rPr>
              <a:t> </a:t>
            </a:r>
            <a:r>
              <a:rPr sz="2667" spc="-7" dirty="0">
                <a:solidFill>
                  <a:srgbClr val="FFFFFF"/>
                </a:solidFill>
                <a:latin typeface="Arial MT"/>
                <a:cs typeface="Arial MT"/>
              </a:rPr>
              <a:t>2022</a:t>
            </a:r>
            <a:endParaRPr sz="2667">
              <a:latin typeface="Arial MT"/>
              <a:cs typeface="Arial MT"/>
            </a:endParaRPr>
          </a:p>
        </p:txBody>
      </p:sp>
    </p:spTree>
    <p:extLst>
      <p:ext uri="{BB962C8B-B14F-4D97-AF65-F5344CB8AC3E}">
        <p14:creationId xmlns:p14="http://schemas.microsoft.com/office/powerpoint/2010/main" val="4186373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3" name="Google Shape;463;p58" descr="Picture 3"/>
          <p:cNvPicPr preferRelativeResize="0"/>
          <p:nvPr/>
        </p:nvPicPr>
        <p:blipFill rotWithShape="1">
          <a:blip r:embed="rId3">
            <a:alphaModFix/>
          </a:blip>
          <a:srcRect/>
          <a:stretch/>
        </p:blipFill>
        <p:spPr>
          <a:xfrm>
            <a:off x="502501" y="4851400"/>
            <a:ext cx="1498601" cy="1498600"/>
          </a:xfrm>
          <a:prstGeom prst="rect">
            <a:avLst/>
          </a:prstGeom>
          <a:noFill/>
          <a:ln>
            <a:noFill/>
          </a:ln>
        </p:spPr>
      </p:pic>
      <p:pic>
        <p:nvPicPr>
          <p:cNvPr id="464" name="Google Shape;464;p58" descr="Picture 4"/>
          <p:cNvPicPr preferRelativeResize="0"/>
          <p:nvPr/>
        </p:nvPicPr>
        <p:blipFill rotWithShape="1">
          <a:blip r:embed="rId4">
            <a:alphaModFix/>
          </a:blip>
          <a:srcRect l="12933" r="10618"/>
          <a:stretch/>
        </p:blipFill>
        <p:spPr>
          <a:xfrm>
            <a:off x="2331300" y="4851400"/>
            <a:ext cx="1529500" cy="1498600"/>
          </a:xfrm>
          <a:prstGeom prst="rect">
            <a:avLst/>
          </a:prstGeom>
          <a:noFill/>
          <a:ln>
            <a:noFill/>
          </a:ln>
        </p:spPr>
      </p:pic>
      <p:pic>
        <p:nvPicPr>
          <p:cNvPr id="465" name="Google Shape;465;p58" descr="Picture 5"/>
          <p:cNvPicPr preferRelativeResize="0"/>
          <p:nvPr/>
        </p:nvPicPr>
        <p:blipFill rotWithShape="1">
          <a:blip r:embed="rId5">
            <a:alphaModFix/>
          </a:blip>
          <a:srcRect l="18912" b="40840"/>
          <a:stretch/>
        </p:blipFill>
        <p:spPr>
          <a:xfrm>
            <a:off x="4572000" y="4851398"/>
            <a:ext cx="1513105" cy="1498602"/>
          </a:xfrm>
          <a:prstGeom prst="rect">
            <a:avLst/>
          </a:prstGeom>
          <a:noFill/>
          <a:ln>
            <a:noFill/>
          </a:ln>
        </p:spPr>
      </p:pic>
      <p:pic>
        <p:nvPicPr>
          <p:cNvPr id="466" name="Google Shape;466;p58" descr="Picture 6"/>
          <p:cNvPicPr preferRelativeResize="0"/>
          <p:nvPr/>
        </p:nvPicPr>
        <p:blipFill rotWithShape="1">
          <a:blip r:embed="rId3">
            <a:alphaModFix/>
          </a:blip>
          <a:srcRect/>
          <a:stretch/>
        </p:blipFill>
        <p:spPr>
          <a:xfrm>
            <a:off x="6431698" y="4844470"/>
            <a:ext cx="1498601" cy="1498601"/>
          </a:xfrm>
          <a:prstGeom prst="rect">
            <a:avLst/>
          </a:prstGeom>
          <a:noFill/>
          <a:ln>
            <a:noFill/>
          </a:ln>
        </p:spPr>
      </p:pic>
      <p:grpSp>
        <p:nvGrpSpPr>
          <p:cNvPr id="467" name="Google Shape;467;p58"/>
          <p:cNvGrpSpPr/>
          <p:nvPr/>
        </p:nvGrpSpPr>
        <p:grpSpPr>
          <a:xfrm>
            <a:off x="604101" y="3530600"/>
            <a:ext cx="1320801" cy="812800"/>
            <a:chOff x="0" y="0"/>
            <a:chExt cx="1320800" cy="812800"/>
          </a:xfrm>
        </p:grpSpPr>
        <p:sp>
          <p:nvSpPr>
            <p:cNvPr id="468" name="Google Shape;468;p58"/>
            <p:cNvSpPr/>
            <p:nvPr/>
          </p:nvSpPr>
          <p:spPr>
            <a:xfrm>
              <a:off x="0" y="0"/>
              <a:ext cx="1320800" cy="812800"/>
            </a:xfrm>
            <a:prstGeom prst="rect">
              <a:avLst/>
            </a:prstGeom>
            <a:solidFill>
              <a:srgbClr val="DFE9CA"/>
            </a:solidFill>
            <a:ln w="9525" cap="flat" cmpd="sng">
              <a:solidFill>
                <a:srgbClr val="000000"/>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 name="Google Shape;469;p58"/>
            <p:cNvSpPr txBox="1"/>
            <p:nvPr/>
          </p:nvSpPr>
          <p:spPr>
            <a:xfrm>
              <a:off x="0" y="166748"/>
              <a:ext cx="1320800" cy="479304"/>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0" i="1" u="none" strike="noStrike" cap="none">
                  <a:solidFill>
                    <a:srgbClr val="C00000"/>
                  </a:solidFill>
                  <a:latin typeface="Times New Roman"/>
                  <a:ea typeface="Times New Roman"/>
                  <a:cs typeface="Times New Roman"/>
                  <a:sym typeface="Times New Roman"/>
                </a:rPr>
                <a:t>G</a:t>
              </a:r>
              <a:r>
                <a:rPr lang="en-US" sz="2400" b="0" i="1" u="none" strike="noStrike" cap="none" baseline="-25000">
                  <a:solidFill>
                    <a:srgbClr val="C00000"/>
                  </a:solidFill>
                  <a:latin typeface="Times New Roman"/>
                  <a:ea typeface="Times New Roman"/>
                  <a:cs typeface="Times New Roman"/>
                  <a:sym typeface="Times New Roman"/>
                </a:rPr>
                <a:t>w</a:t>
              </a:r>
              <a:r>
                <a:rPr lang="en-US" sz="2400" b="0" i="0" u="none" strike="noStrike" cap="none">
                  <a:solidFill>
                    <a:srgbClr val="C00000"/>
                  </a:solidFill>
                  <a:latin typeface="Times New Roman"/>
                  <a:ea typeface="Times New Roman"/>
                  <a:cs typeface="Times New Roman"/>
                  <a:sym typeface="Times New Roman"/>
                </a:rPr>
                <a:t>(</a:t>
              </a:r>
              <a:r>
                <a:rPr lang="en-US" sz="2400" b="0" i="1" u="none" strike="noStrike" cap="none">
                  <a:solidFill>
                    <a:srgbClr val="C00000"/>
                  </a:solidFill>
                  <a:latin typeface="Times New Roman"/>
                  <a:ea typeface="Times New Roman"/>
                  <a:cs typeface="Times New Roman"/>
                  <a:sym typeface="Times New Roman"/>
                </a:rPr>
                <a:t>X</a:t>
              </a:r>
              <a:r>
                <a:rPr lang="en-US" sz="2400" b="0" i="0" u="none" strike="noStrike" cap="none" baseline="-25000">
                  <a:solidFill>
                    <a:srgbClr val="C00000"/>
                  </a:solidFill>
                  <a:latin typeface="Times New Roman"/>
                  <a:ea typeface="Times New Roman"/>
                  <a:cs typeface="Times New Roman"/>
                  <a:sym typeface="Times New Roman"/>
                </a:rPr>
                <a:t>1</a:t>
              </a:r>
              <a:r>
                <a:rPr lang="en-US" sz="2400" b="0" i="0" u="none" strike="noStrike" cap="none">
                  <a:solidFill>
                    <a:srgbClr val="C00000"/>
                  </a:solidFill>
                  <a:latin typeface="Times New Roman"/>
                  <a:ea typeface="Times New Roman"/>
                  <a:cs typeface="Times New Roman"/>
                  <a:sym typeface="Times New Roman"/>
                </a:rPr>
                <a:t>)</a:t>
              </a:r>
              <a:endParaRPr/>
            </a:p>
          </p:txBody>
        </p:sp>
      </p:grpSp>
      <p:grpSp>
        <p:nvGrpSpPr>
          <p:cNvPr id="470" name="Google Shape;470;p58"/>
          <p:cNvGrpSpPr/>
          <p:nvPr/>
        </p:nvGrpSpPr>
        <p:grpSpPr>
          <a:xfrm>
            <a:off x="2432900" y="3530600"/>
            <a:ext cx="1320801" cy="812800"/>
            <a:chOff x="0" y="0"/>
            <a:chExt cx="1320800" cy="812800"/>
          </a:xfrm>
        </p:grpSpPr>
        <p:sp>
          <p:nvSpPr>
            <p:cNvPr id="471" name="Google Shape;471;p58"/>
            <p:cNvSpPr/>
            <p:nvPr/>
          </p:nvSpPr>
          <p:spPr>
            <a:xfrm>
              <a:off x="0" y="0"/>
              <a:ext cx="1320800" cy="812800"/>
            </a:xfrm>
            <a:prstGeom prst="rect">
              <a:avLst/>
            </a:prstGeom>
            <a:solidFill>
              <a:srgbClr val="DFE9CA"/>
            </a:solidFill>
            <a:ln w="9525" cap="flat" cmpd="sng">
              <a:solidFill>
                <a:srgbClr val="000000"/>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 name="Google Shape;472;p58"/>
            <p:cNvSpPr txBox="1"/>
            <p:nvPr/>
          </p:nvSpPr>
          <p:spPr>
            <a:xfrm>
              <a:off x="0" y="166748"/>
              <a:ext cx="1320800" cy="479304"/>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0" i="1" u="none" strike="noStrike" cap="none">
                  <a:solidFill>
                    <a:srgbClr val="C00000"/>
                  </a:solidFill>
                  <a:latin typeface="Times New Roman"/>
                  <a:ea typeface="Times New Roman"/>
                  <a:cs typeface="Times New Roman"/>
                  <a:sym typeface="Times New Roman"/>
                </a:rPr>
                <a:t>G</a:t>
              </a:r>
              <a:r>
                <a:rPr lang="en-US" sz="2400" b="0" i="1" u="none" strike="noStrike" cap="none" baseline="-25000">
                  <a:solidFill>
                    <a:srgbClr val="C00000"/>
                  </a:solidFill>
                  <a:latin typeface="Times New Roman"/>
                  <a:ea typeface="Times New Roman"/>
                  <a:cs typeface="Times New Roman"/>
                  <a:sym typeface="Times New Roman"/>
                </a:rPr>
                <a:t>w</a:t>
              </a:r>
              <a:r>
                <a:rPr lang="en-US" sz="2400" b="0" i="0" u="none" strike="noStrike" cap="none">
                  <a:solidFill>
                    <a:srgbClr val="C00000"/>
                  </a:solidFill>
                  <a:latin typeface="Times New Roman"/>
                  <a:ea typeface="Times New Roman"/>
                  <a:cs typeface="Times New Roman"/>
                  <a:sym typeface="Times New Roman"/>
                </a:rPr>
                <a:t>(</a:t>
              </a:r>
              <a:r>
                <a:rPr lang="en-US" sz="2400" b="0" i="1" u="none" strike="noStrike" cap="none">
                  <a:solidFill>
                    <a:srgbClr val="C00000"/>
                  </a:solidFill>
                  <a:latin typeface="Times New Roman"/>
                  <a:ea typeface="Times New Roman"/>
                  <a:cs typeface="Times New Roman"/>
                  <a:sym typeface="Times New Roman"/>
                </a:rPr>
                <a:t>X</a:t>
              </a:r>
              <a:r>
                <a:rPr lang="en-US" sz="2400" b="0" i="0" u="none" strike="noStrike" cap="none" baseline="-25000">
                  <a:solidFill>
                    <a:srgbClr val="C00000"/>
                  </a:solidFill>
                  <a:latin typeface="Times New Roman"/>
                  <a:ea typeface="Times New Roman"/>
                  <a:cs typeface="Times New Roman"/>
                  <a:sym typeface="Times New Roman"/>
                </a:rPr>
                <a:t>2</a:t>
              </a:r>
              <a:r>
                <a:rPr lang="en-US" sz="2400" b="0" i="0" u="none" strike="noStrike" cap="none">
                  <a:solidFill>
                    <a:srgbClr val="C00000"/>
                  </a:solidFill>
                  <a:latin typeface="Times New Roman"/>
                  <a:ea typeface="Times New Roman"/>
                  <a:cs typeface="Times New Roman"/>
                  <a:sym typeface="Times New Roman"/>
                </a:rPr>
                <a:t>)</a:t>
              </a:r>
              <a:endParaRPr/>
            </a:p>
          </p:txBody>
        </p:sp>
      </p:grpSp>
      <p:sp>
        <p:nvSpPr>
          <p:cNvPr id="473" name="Google Shape;473;p58"/>
          <p:cNvSpPr txBox="1"/>
          <p:nvPr/>
        </p:nvSpPr>
        <p:spPr>
          <a:xfrm>
            <a:off x="964821" y="2499395"/>
            <a:ext cx="2539996" cy="436810"/>
          </a:xfrm>
          <a:prstGeom prst="rect">
            <a:avLst/>
          </a:prstGeom>
          <a:blipFill rotWithShape="1">
            <a:blip r:embed="rId6">
              <a:alphaModFix/>
            </a:blip>
            <a:stretch>
              <a:fillRect r="-5763" b="-138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alibri"/>
              <a:buNone/>
            </a:pPr>
            <a:r>
              <a:rPr lang="en-US" sz="1800" b="0" i="0" u="none" strike="noStrike" cap="none">
                <a:latin typeface="Calibri"/>
                <a:ea typeface="Calibri"/>
                <a:cs typeface="Calibri"/>
                <a:sym typeface="Calibri"/>
              </a:rPr>
              <a:t> </a:t>
            </a:r>
            <a:endParaRPr/>
          </a:p>
        </p:txBody>
      </p:sp>
      <p:sp>
        <p:nvSpPr>
          <p:cNvPr id="474" name="Google Shape;474;p58"/>
          <p:cNvSpPr/>
          <p:nvPr/>
        </p:nvSpPr>
        <p:spPr>
          <a:xfrm>
            <a:off x="1257520" y="4348162"/>
            <a:ext cx="3843" cy="503238"/>
          </a:xfrm>
          <a:custGeom>
            <a:avLst/>
            <a:gdLst/>
            <a:ahLst/>
            <a:cxnLst/>
            <a:rect l="l" t="t" r="r" b="b"/>
            <a:pathLst>
              <a:path w="21600" h="21600" extrusionOk="0">
                <a:moveTo>
                  <a:pt x="0" y="21600"/>
                </a:moveTo>
                <a:lnTo>
                  <a:pt x="21600" y="0"/>
                </a:lnTo>
              </a:path>
            </a:pathLst>
          </a:cu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 name="Google Shape;475;p58"/>
          <p:cNvSpPr/>
          <p:nvPr/>
        </p:nvSpPr>
        <p:spPr>
          <a:xfrm>
            <a:off x="3093987" y="4348162"/>
            <a:ext cx="841" cy="503238"/>
          </a:xfrm>
          <a:custGeom>
            <a:avLst/>
            <a:gdLst/>
            <a:ahLst/>
            <a:cxnLst/>
            <a:rect l="l" t="t" r="r" b="b"/>
            <a:pathLst>
              <a:path w="21600" h="21600" extrusionOk="0">
                <a:moveTo>
                  <a:pt x="21600" y="21600"/>
                </a:moveTo>
                <a:lnTo>
                  <a:pt x="0" y="0"/>
                </a:lnTo>
              </a:path>
            </a:pathLst>
          </a:cu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76" name="Google Shape;476;p58"/>
          <p:cNvCxnSpPr/>
          <p:nvPr/>
        </p:nvCxnSpPr>
        <p:spPr>
          <a:xfrm rot="10800000" flipH="1">
            <a:off x="1264501" y="3022600"/>
            <a:ext cx="1" cy="5080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cxnSp>
        <p:nvCxnSpPr>
          <p:cNvPr id="477" name="Google Shape;477;p58"/>
          <p:cNvCxnSpPr/>
          <p:nvPr/>
        </p:nvCxnSpPr>
        <p:spPr>
          <a:xfrm rot="10800000" flipH="1">
            <a:off x="3093300" y="3022600"/>
            <a:ext cx="1" cy="5080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sp>
        <p:nvSpPr>
          <p:cNvPr id="478" name="Google Shape;478;p58"/>
          <p:cNvSpPr txBox="1"/>
          <p:nvPr/>
        </p:nvSpPr>
        <p:spPr>
          <a:xfrm>
            <a:off x="1213701" y="4460557"/>
            <a:ext cx="604102" cy="47930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X</a:t>
            </a:r>
            <a:r>
              <a:rPr lang="en-US" sz="2400" b="1" i="0" u="none" strike="noStrike" cap="none" baseline="-25000">
                <a:solidFill>
                  <a:srgbClr val="000000"/>
                </a:solidFill>
                <a:latin typeface="Times New Roman"/>
                <a:ea typeface="Times New Roman"/>
                <a:cs typeface="Times New Roman"/>
                <a:sym typeface="Times New Roman"/>
              </a:rPr>
              <a:t>1</a:t>
            </a:r>
            <a:endParaRPr/>
          </a:p>
        </p:txBody>
      </p:sp>
      <p:sp>
        <p:nvSpPr>
          <p:cNvPr id="479" name="Google Shape;479;p58"/>
          <p:cNvSpPr txBox="1"/>
          <p:nvPr/>
        </p:nvSpPr>
        <p:spPr>
          <a:xfrm>
            <a:off x="3149600" y="4460557"/>
            <a:ext cx="604102" cy="47930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X</a:t>
            </a:r>
            <a:r>
              <a:rPr lang="en-US" sz="2400" b="1" i="0" u="none" strike="noStrike" cap="none" baseline="-25000">
                <a:solidFill>
                  <a:srgbClr val="000000"/>
                </a:solidFill>
                <a:latin typeface="Times New Roman"/>
                <a:ea typeface="Times New Roman"/>
                <a:cs typeface="Times New Roman"/>
                <a:sym typeface="Times New Roman"/>
              </a:rPr>
              <a:t>2</a:t>
            </a:r>
            <a:endParaRPr/>
          </a:p>
        </p:txBody>
      </p:sp>
      <p:cxnSp>
        <p:nvCxnSpPr>
          <p:cNvPr id="480" name="Google Shape;480;p58"/>
          <p:cNvCxnSpPr/>
          <p:nvPr/>
        </p:nvCxnSpPr>
        <p:spPr>
          <a:xfrm rot="10800000" flipH="1">
            <a:off x="2178900" y="2006600"/>
            <a:ext cx="1" cy="4064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sp>
        <p:nvSpPr>
          <p:cNvPr id="481" name="Google Shape;481;p58"/>
          <p:cNvSpPr txBox="1"/>
          <p:nvPr/>
        </p:nvSpPr>
        <p:spPr>
          <a:xfrm>
            <a:off x="1467708" y="1905000"/>
            <a:ext cx="660393" cy="47930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1" u="none" strike="noStrike" cap="none">
                <a:solidFill>
                  <a:srgbClr val="000000"/>
                </a:solidFill>
                <a:latin typeface="Times New Roman"/>
                <a:ea typeface="Times New Roman"/>
                <a:cs typeface="Times New Roman"/>
                <a:sym typeface="Times New Roman"/>
              </a:rPr>
              <a:t>D</a:t>
            </a:r>
            <a:r>
              <a:rPr lang="en-US" sz="2400" b="0" i="0" u="none" strike="noStrike" cap="none" baseline="-25000">
                <a:solidFill>
                  <a:srgbClr val="000000"/>
                </a:solidFill>
                <a:latin typeface="Times New Roman"/>
                <a:ea typeface="Times New Roman"/>
                <a:cs typeface="Times New Roman"/>
                <a:sym typeface="Times New Roman"/>
              </a:rPr>
              <a:t>w</a:t>
            </a:r>
            <a:endParaRPr/>
          </a:p>
        </p:txBody>
      </p:sp>
      <p:sp>
        <p:nvSpPr>
          <p:cNvPr id="482" name="Google Shape;482;p58"/>
          <p:cNvSpPr txBox="1"/>
          <p:nvPr/>
        </p:nvSpPr>
        <p:spPr>
          <a:xfrm>
            <a:off x="908901" y="1397000"/>
            <a:ext cx="2540001" cy="4470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Make this smaller</a:t>
            </a:r>
            <a:endParaRPr/>
          </a:p>
        </p:txBody>
      </p:sp>
      <p:grpSp>
        <p:nvGrpSpPr>
          <p:cNvPr id="483" name="Google Shape;483;p58"/>
          <p:cNvGrpSpPr/>
          <p:nvPr/>
        </p:nvGrpSpPr>
        <p:grpSpPr>
          <a:xfrm>
            <a:off x="4679098" y="3530600"/>
            <a:ext cx="1320801" cy="812800"/>
            <a:chOff x="0" y="0"/>
            <a:chExt cx="1320800" cy="812800"/>
          </a:xfrm>
        </p:grpSpPr>
        <p:sp>
          <p:nvSpPr>
            <p:cNvPr id="484" name="Google Shape;484;p58"/>
            <p:cNvSpPr/>
            <p:nvPr/>
          </p:nvSpPr>
          <p:spPr>
            <a:xfrm>
              <a:off x="0" y="0"/>
              <a:ext cx="1320800" cy="812800"/>
            </a:xfrm>
            <a:prstGeom prst="rect">
              <a:avLst/>
            </a:prstGeom>
            <a:solidFill>
              <a:srgbClr val="DFE9CA"/>
            </a:solidFill>
            <a:ln w="9525" cap="flat" cmpd="sng">
              <a:solidFill>
                <a:srgbClr val="000000"/>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5" name="Google Shape;485;p58"/>
            <p:cNvSpPr txBox="1"/>
            <p:nvPr/>
          </p:nvSpPr>
          <p:spPr>
            <a:xfrm>
              <a:off x="0" y="166748"/>
              <a:ext cx="1320800" cy="479304"/>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0" i="1" u="none" strike="noStrike" cap="none">
                  <a:solidFill>
                    <a:srgbClr val="C00000"/>
                  </a:solidFill>
                  <a:latin typeface="Times New Roman"/>
                  <a:ea typeface="Times New Roman"/>
                  <a:cs typeface="Times New Roman"/>
                  <a:sym typeface="Times New Roman"/>
                </a:rPr>
                <a:t>G</a:t>
              </a:r>
              <a:r>
                <a:rPr lang="en-US" sz="2400" b="0" i="1" u="none" strike="noStrike" cap="none" baseline="-25000">
                  <a:solidFill>
                    <a:srgbClr val="C00000"/>
                  </a:solidFill>
                  <a:latin typeface="Times New Roman"/>
                  <a:ea typeface="Times New Roman"/>
                  <a:cs typeface="Times New Roman"/>
                  <a:sym typeface="Times New Roman"/>
                </a:rPr>
                <a:t>w</a:t>
              </a:r>
              <a:r>
                <a:rPr lang="en-US" sz="2400" b="0" i="0" u="none" strike="noStrike" cap="none">
                  <a:solidFill>
                    <a:srgbClr val="C00000"/>
                  </a:solidFill>
                  <a:latin typeface="Times New Roman"/>
                  <a:ea typeface="Times New Roman"/>
                  <a:cs typeface="Times New Roman"/>
                  <a:sym typeface="Times New Roman"/>
                </a:rPr>
                <a:t>(</a:t>
              </a:r>
              <a:r>
                <a:rPr lang="en-US" sz="2400" b="0" i="1" u="none" strike="noStrike" cap="none">
                  <a:solidFill>
                    <a:srgbClr val="C00000"/>
                  </a:solidFill>
                  <a:latin typeface="Times New Roman"/>
                  <a:ea typeface="Times New Roman"/>
                  <a:cs typeface="Times New Roman"/>
                  <a:sym typeface="Times New Roman"/>
                </a:rPr>
                <a:t>X</a:t>
              </a:r>
              <a:r>
                <a:rPr lang="en-US" sz="2400" b="0" i="0" u="none" strike="noStrike" cap="none" baseline="-25000">
                  <a:solidFill>
                    <a:srgbClr val="C00000"/>
                  </a:solidFill>
                  <a:latin typeface="Times New Roman"/>
                  <a:ea typeface="Times New Roman"/>
                  <a:cs typeface="Times New Roman"/>
                  <a:sym typeface="Times New Roman"/>
                </a:rPr>
                <a:t>1</a:t>
              </a:r>
              <a:r>
                <a:rPr lang="en-US" sz="2400" b="0" i="0" u="none" strike="noStrike" cap="none">
                  <a:solidFill>
                    <a:srgbClr val="C00000"/>
                  </a:solidFill>
                  <a:latin typeface="Times New Roman"/>
                  <a:ea typeface="Times New Roman"/>
                  <a:cs typeface="Times New Roman"/>
                  <a:sym typeface="Times New Roman"/>
                </a:rPr>
                <a:t>)</a:t>
              </a:r>
              <a:endParaRPr/>
            </a:p>
          </p:txBody>
        </p:sp>
      </p:grpSp>
      <p:grpSp>
        <p:nvGrpSpPr>
          <p:cNvPr id="486" name="Google Shape;486;p58"/>
          <p:cNvGrpSpPr/>
          <p:nvPr/>
        </p:nvGrpSpPr>
        <p:grpSpPr>
          <a:xfrm>
            <a:off x="6507898" y="3530600"/>
            <a:ext cx="1320801" cy="812800"/>
            <a:chOff x="0" y="0"/>
            <a:chExt cx="1320800" cy="812800"/>
          </a:xfrm>
        </p:grpSpPr>
        <p:sp>
          <p:nvSpPr>
            <p:cNvPr id="487" name="Google Shape;487;p58"/>
            <p:cNvSpPr/>
            <p:nvPr/>
          </p:nvSpPr>
          <p:spPr>
            <a:xfrm>
              <a:off x="0" y="0"/>
              <a:ext cx="1320800" cy="812800"/>
            </a:xfrm>
            <a:prstGeom prst="rect">
              <a:avLst/>
            </a:prstGeom>
            <a:solidFill>
              <a:srgbClr val="DFE9CA"/>
            </a:solidFill>
            <a:ln w="9525" cap="flat" cmpd="sng">
              <a:solidFill>
                <a:srgbClr val="000000"/>
              </a:solidFill>
              <a:prstDash val="solid"/>
              <a:round/>
              <a:headEnd type="none" w="sm" len="sm"/>
              <a:tailEnd type="none" w="sm" len="sm"/>
            </a:ln>
            <a:effectLst>
              <a:outerShdw blurRad="38100" dist="20000" dir="5400000" rotWithShape="0">
                <a:srgbClr val="000000">
                  <a:alpha val="37647"/>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8" name="Google Shape;488;p58"/>
            <p:cNvSpPr txBox="1"/>
            <p:nvPr/>
          </p:nvSpPr>
          <p:spPr>
            <a:xfrm>
              <a:off x="0" y="166748"/>
              <a:ext cx="1320800" cy="479304"/>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0" i="1" u="none" strike="noStrike" cap="none">
                  <a:solidFill>
                    <a:srgbClr val="C00000"/>
                  </a:solidFill>
                  <a:latin typeface="Times New Roman"/>
                  <a:ea typeface="Times New Roman"/>
                  <a:cs typeface="Times New Roman"/>
                  <a:sym typeface="Times New Roman"/>
                </a:rPr>
                <a:t>G</a:t>
              </a:r>
              <a:r>
                <a:rPr lang="en-US" sz="2400" b="0" i="1" u="none" strike="noStrike" cap="none" baseline="-25000">
                  <a:solidFill>
                    <a:srgbClr val="C00000"/>
                  </a:solidFill>
                  <a:latin typeface="Times New Roman"/>
                  <a:ea typeface="Times New Roman"/>
                  <a:cs typeface="Times New Roman"/>
                  <a:sym typeface="Times New Roman"/>
                </a:rPr>
                <a:t>w</a:t>
              </a:r>
              <a:r>
                <a:rPr lang="en-US" sz="2400" b="0" i="0" u="none" strike="noStrike" cap="none">
                  <a:solidFill>
                    <a:srgbClr val="C00000"/>
                  </a:solidFill>
                  <a:latin typeface="Times New Roman"/>
                  <a:ea typeface="Times New Roman"/>
                  <a:cs typeface="Times New Roman"/>
                  <a:sym typeface="Times New Roman"/>
                </a:rPr>
                <a:t>(</a:t>
              </a:r>
              <a:r>
                <a:rPr lang="en-US" sz="2400" b="0" i="1" u="none" strike="noStrike" cap="none">
                  <a:solidFill>
                    <a:srgbClr val="C00000"/>
                  </a:solidFill>
                  <a:latin typeface="Times New Roman"/>
                  <a:ea typeface="Times New Roman"/>
                  <a:cs typeface="Times New Roman"/>
                  <a:sym typeface="Times New Roman"/>
                </a:rPr>
                <a:t>X</a:t>
              </a:r>
              <a:r>
                <a:rPr lang="en-US" sz="2400" b="0" i="0" u="none" strike="noStrike" cap="none" baseline="-25000">
                  <a:solidFill>
                    <a:srgbClr val="C00000"/>
                  </a:solidFill>
                  <a:latin typeface="Times New Roman"/>
                  <a:ea typeface="Times New Roman"/>
                  <a:cs typeface="Times New Roman"/>
                  <a:sym typeface="Times New Roman"/>
                </a:rPr>
                <a:t>2</a:t>
              </a:r>
              <a:r>
                <a:rPr lang="en-US" sz="2400" b="0" i="0" u="none" strike="noStrike" cap="none">
                  <a:solidFill>
                    <a:srgbClr val="C00000"/>
                  </a:solidFill>
                  <a:latin typeface="Times New Roman"/>
                  <a:ea typeface="Times New Roman"/>
                  <a:cs typeface="Times New Roman"/>
                  <a:sym typeface="Times New Roman"/>
                </a:rPr>
                <a:t>)</a:t>
              </a:r>
              <a:endParaRPr/>
            </a:p>
          </p:txBody>
        </p:sp>
      </p:grpSp>
      <p:sp>
        <p:nvSpPr>
          <p:cNvPr id="489" name="Google Shape;489;p58"/>
          <p:cNvSpPr txBox="1"/>
          <p:nvPr/>
        </p:nvSpPr>
        <p:spPr>
          <a:xfrm>
            <a:off x="5039819" y="2499395"/>
            <a:ext cx="2428160" cy="436810"/>
          </a:xfrm>
          <a:prstGeom prst="rect">
            <a:avLst/>
          </a:prstGeom>
          <a:blipFill rotWithShape="1">
            <a:blip r:embed="rId7">
              <a:alphaModFix/>
            </a:blip>
            <a:stretch>
              <a:fillRect r="-5778" b="-138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800"/>
              <a:buFont typeface="Calibri"/>
              <a:buNone/>
            </a:pPr>
            <a:r>
              <a:rPr lang="en-US" sz="1800" b="0" i="0" u="none" strike="noStrike" cap="none">
                <a:latin typeface="Calibri"/>
                <a:ea typeface="Calibri"/>
                <a:cs typeface="Calibri"/>
                <a:sym typeface="Calibri"/>
              </a:rPr>
              <a:t> </a:t>
            </a:r>
            <a:endParaRPr/>
          </a:p>
        </p:txBody>
      </p:sp>
      <p:sp>
        <p:nvSpPr>
          <p:cNvPr id="490" name="Google Shape;490;p58"/>
          <p:cNvSpPr/>
          <p:nvPr/>
        </p:nvSpPr>
        <p:spPr>
          <a:xfrm>
            <a:off x="5333531" y="4348162"/>
            <a:ext cx="3285" cy="503237"/>
          </a:xfrm>
          <a:custGeom>
            <a:avLst/>
            <a:gdLst/>
            <a:ahLst/>
            <a:cxnLst/>
            <a:rect l="l" t="t" r="r" b="b"/>
            <a:pathLst>
              <a:path w="21600" h="21600" extrusionOk="0">
                <a:moveTo>
                  <a:pt x="0" y="21600"/>
                </a:moveTo>
                <a:lnTo>
                  <a:pt x="21600" y="0"/>
                </a:lnTo>
              </a:path>
            </a:pathLst>
          </a:custGeom>
          <a:noFill/>
          <a:ln w="38100" cap="flat" cmpd="sng">
            <a:solidFill>
              <a:srgbClr val="000000"/>
            </a:solidFill>
            <a:prstDash val="solid"/>
            <a:round/>
            <a:headEnd type="none" w="sm" len="sm"/>
            <a:tailEnd type="triangle" w="med" len="med"/>
          </a:ln>
          <a:effectLst>
            <a:outerShdw blurRad="381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1" name="Google Shape;491;p58"/>
          <p:cNvSpPr/>
          <p:nvPr/>
        </p:nvSpPr>
        <p:spPr>
          <a:xfrm>
            <a:off x="7171450" y="4348162"/>
            <a:ext cx="3806" cy="496309"/>
          </a:xfrm>
          <a:custGeom>
            <a:avLst/>
            <a:gdLst/>
            <a:ahLst/>
            <a:cxnLst/>
            <a:rect l="l" t="t" r="r" b="b"/>
            <a:pathLst>
              <a:path w="21600" h="21600" extrusionOk="0">
                <a:moveTo>
                  <a:pt x="21600" y="21600"/>
                </a:moveTo>
                <a:lnTo>
                  <a:pt x="0" y="0"/>
                </a:lnTo>
              </a:path>
            </a:pathLst>
          </a:cu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92" name="Google Shape;492;p58"/>
          <p:cNvCxnSpPr/>
          <p:nvPr/>
        </p:nvCxnSpPr>
        <p:spPr>
          <a:xfrm rot="10800000" flipH="1">
            <a:off x="5339498" y="3022600"/>
            <a:ext cx="1" cy="5080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cxnSp>
        <p:nvCxnSpPr>
          <p:cNvPr id="493" name="Google Shape;493;p58"/>
          <p:cNvCxnSpPr/>
          <p:nvPr/>
        </p:nvCxnSpPr>
        <p:spPr>
          <a:xfrm rot="10800000" flipH="1">
            <a:off x="7168298" y="3022600"/>
            <a:ext cx="1" cy="5080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sp>
        <p:nvSpPr>
          <p:cNvPr id="494" name="Google Shape;494;p58"/>
          <p:cNvSpPr txBox="1"/>
          <p:nvPr/>
        </p:nvSpPr>
        <p:spPr>
          <a:xfrm>
            <a:off x="5308600" y="4460557"/>
            <a:ext cx="604102" cy="47930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X</a:t>
            </a:r>
            <a:r>
              <a:rPr lang="en-US" sz="2400" b="1" i="0" u="none" strike="noStrike" cap="none" baseline="-25000">
                <a:solidFill>
                  <a:srgbClr val="000000"/>
                </a:solidFill>
                <a:latin typeface="Times New Roman"/>
                <a:ea typeface="Times New Roman"/>
                <a:cs typeface="Times New Roman"/>
                <a:sym typeface="Times New Roman"/>
              </a:rPr>
              <a:t>1</a:t>
            </a:r>
            <a:endParaRPr/>
          </a:p>
        </p:txBody>
      </p:sp>
      <p:sp>
        <p:nvSpPr>
          <p:cNvPr id="495" name="Google Shape;495;p58"/>
          <p:cNvSpPr txBox="1"/>
          <p:nvPr/>
        </p:nvSpPr>
        <p:spPr>
          <a:xfrm>
            <a:off x="7244498" y="4460557"/>
            <a:ext cx="604102" cy="47930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1" i="1" u="none" strike="noStrike" cap="none">
                <a:solidFill>
                  <a:srgbClr val="000000"/>
                </a:solidFill>
                <a:latin typeface="Times New Roman"/>
                <a:ea typeface="Times New Roman"/>
                <a:cs typeface="Times New Roman"/>
                <a:sym typeface="Times New Roman"/>
              </a:rPr>
              <a:t>X</a:t>
            </a:r>
            <a:r>
              <a:rPr lang="en-US" sz="2400" b="1" i="0" u="none" strike="noStrike" cap="none" baseline="-25000">
                <a:solidFill>
                  <a:srgbClr val="000000"/>
                </a:solidFill>
                <a:latin typeface="Times New Roman"/>
                <a:ea typeface="Times New Roman"/>
                <a:cs typeface="Times New Roman"/>
                <a:sym typeface="Times New Roman"/>
              </a:rPr>
              <a:t>2</a:t>
            </a:r>
            <a:endParaRPr/>
          </a:p>
        </p:txBody>
      </p:sp>
      <p:cxnSp>
        <p:nvCxnSpPr>
          <p:cNvPr id="496" name="Google Shape;496;p58"/>
          <p:cNvCxnSpPr/>
          <p:nvPr/>
        </p:nvCxnSpPr>
        <p:spPr>
          <a:xfrm rot="10800000" flipH="1">
            <a:off x="6253898" y="2006600"/>
            <a:ext cx="1" cy="406400"/>
          </a:xfrm>
          <a:prstGeom prst="straightConnector1">
            <a:avLst/>
          </a:prstGeom>
          <a:noFill/>
          <a:ln w="38100" cap="flat" cmpd="sng">
            <a:solidFill>
              <a:schemeClr val="accent2"/>
            </a:solidFill>
            <a:prstDash val="solid"/>
            <a:round/>
            <a:headEnd type="none" w="sm" len="sm"/>
            <a:tailEnd type="triangle" w="med" len="med"/>
          </a:ln>
          <a:effectLst>
            <a:outerShdw blurRad="38100" dist="23000" dir="5400000" rotWithShape="0">
              <a:srgbClr val="000000">
                <a:alpha val="34901"/>
              </a:srgbClr>
            </a:outerShdw>
          </a:effectLst>
        </p:spPr>
      </p:cxnSp>
      <p:sp>
        <p:nvSpPr>
          <p:cNvPr id="497" name="Google Shape;497;p58"/>
          <p:cNvSpPr txBox="1"/>
          <p:nvPr/>
        </p:nvSpPr>
        <p:spPr>
          <a:xfrm>
            <a:off x="5542707" y="1905000"/>
            <a:ext cx="660393" cy="479304"/>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Times New Roman"/>
              <a:buNone/>
            </a:pPr>
            <a:r>
              <a:rPr lang="en-US" sz="2400" b="0" i="1" u="none" strike="noStrike" cap="none">
                <a:solidFill>
                  <a:srgbClr val="000000"/>
                </a:solidFill>
                <a:latin typeface="Times New Roman"/>
                <a:ea typeface="Times New Roman"/>
                <a:cs typeface="Times New Roman"/>
                <a:sym typeface="Times New Roman"/>
              </a:rPr>
              <a:t>D</a:t>
            </a:r>
            <a:r>
              <a:rPr lang="en-US" sz="2400" b="0" i="0" u="none" strike="noStrike" cap="none" baseline="-25000">
                <a:solidFill>
                  <a:srgbClr val="000000"/>
                </a:solidFill>
                <a:latin typeface="Times New Roman"/>
                <a:ea typeface="Times New Roman"/>
                <a:cs typeface="Times New Roman"/>
                <a:sym typeface="Times New Roman"/>
              </a:rPr>
              <a:t>w</a:t>
            </a:r>
            <a:endParaRPr/>
          </a:p>
        </p:txBody>
      </p:sp>
      <p:sp>
        <p:nvSpPr>
          <p:cNvPr id="498" name="Google Shape;498;p58"/>
          <p:cNvSpPr txBox="1"/>
          <p:nvPr/>
        </p:nvSpPr>
        <p:spPr>
          <a:xfrm>
            <a:off x="4983898" y="1397000"/>
            <a:ext cx="2540001" cy="4470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Make this larger</a:t>
            </a:r>
            <a:endParaRPr/>
          </a:p>
        </p:txBody>
      </p:sp>
      <p:grpSp>
        <p:nvGrpSpPr>
          <p:cNvPr id="499" name="Google Shape;499;p58"/>
          <p:cNvGrpSpPr/>
          <p:nvPr/>
        </p:nvGrpSpPr>
        <p:grpSpPr>
          <a:xfrm>
            <a:off x="1817802" y="3726302"/>
            <a:ext cx="716701" cy="421395"/>
            <a:chOff x="0" y="-1"/>
            <a:chExt cx="716699" cy="421393"/>
          </a:xfrm>
        </p:grpSpPr>
        <p:sp>
          <p:nvSpPr>
            <p:cNvPr id="500" name="Google Shape;500;p58"/>
            <p:cNvSpPr/>
            <p:nvPr/>
          </p:nvSpPr>
          <p:spPr>
            <a:xfrm>
              <a:off x="0" y="7495"/>
              <a:ext cx="716699" cy="406401"/>
            </a:xfrm>
            <a:prstGeom prst="roundRect">
              <a:avLst>
                <a:gd name="adj" fmla="val 16667"/>
              </a:avLst>
            </a:prstGeom>
            <a:solidFill>
              <a:schemeClr val="accent1"/>
            </a:solidFill>
            <a:ln w="25400" cap="flat" cmpd="sng">
              <a:solidFill>
                <a:srgbClr val="AE4F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1" name="Google Shape;501;p58"/>
            <p:cNvSpPr txBox="1"/>
            <p:nvPr/>
          </p:nvSpPr>
          <p:spPr>
            <a:xfrm>
              <a:off x="19838" y="-1"/>
              <a:ext cx="677023" cy="421393"/>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1" i="0" u="none" strike="noStrike" cap="none">
                  <a:solidFill>
                    <a:srgbClr val="C00000"/>
                  </a:solidFill>
                  <a:latin typeface="Times New Roman"/>
                  <a:ea typeface="Times New Roman"/>
                  <a:cs typeface="Times New Roman"/>
                  <a:sym typeface="Times New Roman"/>
                </a:rPr>
                <a:t>W</a:t>
              </a:r>
              <a:endParaRPr/>
            </a:p>
          </p:txBody>
        </p:sp>
      </p:grpSp>
      <p:grpSp>
        <p:nvGrpSpPr>
          <p:cNvPr id="502" name="Google Shape;502;p58"/>
          <p:cNvGrpSpPr/>
          <p:nvPr/>
        </p:nvGrpSpPr>
        <p:grpSpPr>
          <a:xfrm>
            <a:off x="5898298" y="3726302"/>
            <a:ext cx="716701" cy="421395"/>
            <a:chOff x="0" y="-1"/>
            <a:chExt cx="716699" cy="421393"/>
          </a:xfrm>
        </p:grpSpPr>
        <p:sp>
          <p:nvSpPr>
            <p:cNvPr id="503" name="Google Shape;503;p58"/>
            <p:cNvSpPr/>
            <p:nvPr/>
          </p:nvSpPr>
          <p:spPr>
            <a:xfrm>
              <a:off x="0" y="7495"/>
              <a:ext cx="716699" cy="406401"/>
            </a:xfrm>
            <a:prstGeom prst="roundRect">
              <a:avLst>
                <a:gd name="adj" fmla="val 16667"/>
              </a:avLst>
            </a:prstGeom>
            <a:solidFill>
              <a:schemeClr val="accent1"/>
            </a:solidFill>
            <a:ln w="25400" cap="flat" cmpd="sng">
              <a:solidFill>
                <a:srgbClr val="AE4F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4" name="Google Shape;504;p58"/>
            <p:cNvSpPr txBox="1"/>
            <p:nvPr/>
          </p:nvSpPr>
          <p:spPr>
            <a:xfrm>
              <a:off x="19838" y="-1"/>
              <a:ext cx="677023" cy="421393"/>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C00000"/>
                </a:buClr>
                <a:buSzPts val="2400"/>
                <a:buFont typeface="Times New Roman"/>
                <a:buNone/>
              </a:pPr>
              <a:r>
                <a:rPr lang="en-US" sz="2400" b="1" i="0" u="none" strike="noStrike" cap="none">
                  <a:solidFill>
                    <a:srgbClr val="C00000"/>
                  </a:solidFill>
                  <a:latin typeface="Times New Roman"/>
                  <a:ea typeface="Times New Roman"/>
                  <a:cs typeface="Times New Roman"/>
                  <a:sym typeface="Times New Roman"/>
                </a:rPr>
                <a:t>W</a:t>
              </a:r>
              <a:endParaRPr/>
            </a:p>
          </p:txBody>
        </p:sp>
      </p:grpSp>
      <p:sp>
        <p:nvSpPr>
          <p:cNvPr id="505" name="Google Shape;505;p58"/>
          <p:cNvSpPr txBox="1"/>
          <p:nvPr/>
        </p:nvSpPr>
        <p:spPr>
          <a:xfrm>
            <a:off x="8778181" y="1544106"/>
            <a:ext cx="3048001" cy="3235453"/>
          </a:xfrm>
          <a:prstGeom prst="rect">
            <a:avLst/>
          </a:prstGeom>
          <a:noFill/>
          <a:ln>
            <a:noFill/>
          </a:ln>
        </p:spPr>
        <p:txBody>
          <a:bodyPr spcFirstLastPara="1" wrap="square" lIns="45700" tIns="45700" rIns="45700" bIns="45700" anchor="t" anchorCtr="0">
            <a:noAutofit/>
          </a:bodyPr>
          <a:lstStyle/>
          <a:p>
            <a:pPr marL="182029" marR="0" lvl="0" indent="-182029"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Only pair-wise Labels</a:t>
            </a:r>
            <a:endParaRPr/>
          </a:p>
          <a:p>
            <a:pPr marL="182029" marR="0" lvl="0" indent="-182029" algn="l" rtl="0">
              <a:lnSpc>
                <a:spcPct val="100000"/>
              </a:lnSpc>
              <a:spcBef>
                <a:spcPts val="160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Similarity Metric:</a:t>
            </a:r>
            <a:endParaRPr/>
          </a:p>
          <a:p>
            <a:pPr marL="0" marR="0" lvl="1" indent="457200" algn="l" rtl="0">
              <a:lnSpc>
                <a:spcPct val="100000"/>
              </a:lnSpc>
              <a:spcBef>
                <a:spcPts val="0"/>
              </a:spcBef>
              <a:spcAft>
                <a:spcPts val="0"/>
              </a:spcAft>
              <a:buClr>
                <a:srgbClr val="000000"/>
              </a:buClr>
              <a:buSzPts val="2400"/>
              <a:buFont typeface="Times New Roman"/>
              <a:buNone/>
            </a:pPr>
            <a:r>
              <a:rPr lang="en-US" sz="2400" b="0" i="1" u="none" strike="noStrike" cap="none">
                <a:solidFill>
                  <a:srgbClr val="000000"/>
                </a:solidFill>
                <a:latin typeface="Times New Roman"/>
                <a:ea typeface="Times New Roman"/>
                <a:cs typeface="Times New Roman"/>
                <a:sym typeface="Times New Roman"/>
              </a:rPr>
              <a:t>D</a:t>
            </a:r>
            <a:r>
              <a:rPr lang="en-US" sz="2400" b="0" i="0" u="none" strike="noStrike" cap="none" baseline="-25000">
                <a:solidFill>
                  <a:srgbClr val="000000"/>
                </a:solidFill>
                <a:latin typeface="Times New Roman"/>
                <a:ea typeface="Times New Roman"/>
                <a:cs typeface="Times New Roman"/>
                <a:sym typeface="Times New Roman"/>
              </a:rPr>
              <a:t>w</a:t>
            </a:r>
            <a:r>
              <a:rPr lang="en-US" sz="2400" b="0" i="0" u="none" strike="noStrike" cap="none">
                <a:solidFill>
                  <a:srgbClr val="000000"/>
                </a:solidFill>
                <a:latin typeface="Times New Roman"/>
                <a:ea typeface="Times New Roman"/>
                <a:cs typeface="Times New Roman"/>
                <a:sym typeface="Times New Roman"/>
              </a:rPr>
              <a:t>(</a:t>
            </a:r>
            <a:r>
              <a:rPr lang="en-US" sz="2400" b="0" i="1" u="none" strike="noStrike" cap="none">
                <a:solidFill>
                  <a:srgbClr val="000000"/>
                </a:solidFill>
                <a:latin typeface="Times New Roman"/>
                <a:ea typeface="Times New Roman"/>
                <a:cs typeface="Times New Roman"/>
                <a:sym typeface="Times New Roman"/>
              </a:rPr>
              <a:t>X</a:t>
            </a:r>
            <a:r>
              <a:rPr lang="en-US" sz="2400" b="0" i="0" u="none" strike="noStrike" cap="none" baseline="-25000">
                <a:solidFill>
                  <a:srgbClr val="000000"/>
                </a:solidFill>
                <a:latin typeface="Times New Roman"/>
                <a:ea typeface="Times New Roman"/>
                <a:cs typeface="Times New Roman"/>
                <a:sym typeface="Times New Roman"/>
              </a:rPr>
              <a:t>1</a:t>
            </a:r>
            <a:r>
              <a:rPr lang="en-US" sz="2400" b="0" i="0" u="none" strike="noStrike" cap="none">
                <a:solidFill>
                  <a:srgbClr val="000000"/>
                </a:solidFill>
                <a:latin typeface="Times New Roman"/>
                <a:ea typeface="Times New Roman"/>
                <a:cs typeface="Times New Roman"/>
                <a:sym typeface="Times New Roman"/>
              </a:rPr>
              <a:t>, </a:t>
            </a:r>
            <a:r>
              <a:rPr lang="en-US" sz="2400" b="0" i="1" u="none" strike="noStrike" cap="none">
                <a:solidFill>
                  <a:srgbClr val="000000"/>
                </a:solidFill>
                <a:latin typeface="Times New Roman"/>
                <a:ea typeface="Times New Roman"/>
                <a:cs typeface="Times New Roman"/>
                <a:sym typeface="Times New Roman"/>
              </a:rPr>
              <a:t>X</a:t>
            </a:r>
            <a:r>
              <a:rPr lang="en-US" sz="2400" b="0" i="0" u="none" strike="noStrike" cap="none" baseline="-25000">
                <a:solidFill>
                  <a:srgbClr val="000000"/>
                </a:solidFill>
                <a:latin typeface="Times New Roman"/>
                <a:ea typeface="Times New Roman"/>
                <a:cs typeface="Times New Roman"/>
                <a:sym typeface="Times New Roman"/>
              </a:rPr>
              <a:t>2</a:t>
            </a:r>
            <a:r>
              <a:rPr lang="en-US" sz="2400" b="0" i="0" u="none" strike="noStrike" cap="none">
                <a:solidFill>
                  <a:srgbClr val="000000"/>
                </a:solidFill>
                <a:latin typeface="Times New Roman"/>
                <a:ea typeface="Times New Roman"/>
                <a:cs typeface="Times New Roman"/>
                <a:sym typeface="Times New Roman"/>
              </a:rPr>
              <a:t>)</a:t>
            </a:r>
            <a:endParaRPr/>
          </a:p>
          <a:p>
            <a:pPr marL="182029" marR="0" lvl="0" indent="-182029" algn="l" rtl="0">
              <a:lnSpc>
                <a:spcPct val="100000"/>
              </a:lnSpc>
              <a:spcBef>
                <a:spcPts val="160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Have shared weights</a:t>
            </a:r>
            <a:endParaRPr/>
          </a:p>
          <a:p>
            <a:pPr marL="182029" marR="0" lvl="0" indent="-182029" algn="l" rtl="0">
              <a:lnSpc>
                <a:spcPct val="100000"/>
              </a:lnSpc>
              <a:spcBef>
                <a:spcPts val="160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Training in batches</a:t>
            </a:r>
            <a:endParaRPr/>
          </a:p>
        </p:txBody>
      </p:sp>
      <p:sp>
        <p:nvSpPr>
          <p:cNvPr id="3" name="Title 2"/>
          <p:cNvSpPr>
            <a:spLocks noGrp="1"/>
          </p:cNvSpPr>
          <p:nvPr>
            <p:ph type="title"/>
          </p:nvPr>
        </p:nvSpPr>
        <p:spPr/>
        <p:txBody>
          <a:bodyPr/>
          <a:lstStyle/>
          <a:p>
            <a:r>
              <a:rPr lang="en-US" dirty="0"/>
              <a:t>Siamese Architecture/Loss</a:t>
            </a:r>
            <a:endParaRPr lang="en-IN" dirty="0"/>
          </a:p>
        </p:txBody>
      </p:sp>
      <p:sp>
        <p:nvSpPr>
          <p:cNvPr id="2" name="Slide Number Placeholder 1"/>
          <p:cNvSpPr>
            <a:spLocks noGrp="1"/>
          </p:cNvSpPr>
          <p:nvPr>
            <p:ph type="sldNum" sz="quarter" idx="12"/>
          </p:nvPr>
        </p:nvSpPr>
        <p:spPr/>
        <p:txBody>
          <a:bodyPr/>
          <a:lstStyle/>
          <a:p>
            <a:fld id="{D79E0BE3-C35E-475C-8249-C68D79E581E1}" type="slidenum">
              <a:rPr lang="en-US" smtClean="0"/>
              <a:pPr/>
              <a:t>38</a:t>
            </a:fld>
            <a:endParaRPr lang="en-US"/>
          </a:p>
        </p:txBody>
      </p:sp>
    </p:spTree>
    <p:extLst>
      <p:ext uri="{BB962C8B-B14F-4D97-AF65-F5344CB8AC3E}">
        <p14:creationId xmlns:p14="http://schemas.microsoft.com/office/powerpoint/2010/main" val="33327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710183" y="3427359"/>
            <a:ext cx="1976120" cy="835660"/>
          </a:xfrm>
          <a:custGeom>
            <a:avLst/>
            <a:gdLst/>
            <a:ahLst/>
            <a:cxnLst/>
            <a:rect l="l" t="t" r="r" b="b"/>
            <a:pathLst>
              <a:path w="1482089" h="626745">
                <a:moveTo>
                  <a:pt x="1168499" y="626399"/>
                </a:moveTo>
                <a:lnTo>
                  <a:pt x="1168499" y="490950"/>
                </a:lnTo>
                <a:lnTo>
                  <a:pt x="0" y="490950"/>
                </a:lnTo>
                <a:lnTo>
                  <a:pt x="0" y="135449"/>
                </a:lnTo>
                <a:lnTo>
                  <a:pt x="1168499" y="135449"/>
                </a:lnTo>
                <a:lnTo>
                  <a:pt x="1168499" y="0"/>
                </a:lnTo>
                <a:lnTo>
                  <a:pt x="1481699" y="313199"/>
                </a:lnTo>
                <a:lnTo>
                  <a:pt x="1168499" y="626399"/>
                </a:lnTo>
                <a:close/>
              </a:path>
            </a:pathLst>
          </a:custGeom>
          <a:solidFill>
            <a:srgbClr val="666666"/>
          </a:solidFill>
        </p:spPr>
        <p:txBody>
          <a:bodyPr wrap="square" lIns="0" tIns="0" rIns="0" bIns="0" rtlCol="0"/>
          <a:lstStyle/>
          <a:p>
            <a:endParaRPr sz="2400"/>
          </a:p>
        </p:txBody>
      </p:sp>
      <p:grpSp>
        <p:nvGrpSpPr>
          <p:cNvPr id="5" name="object 5"/>
          <p:cNvGrpSpPr/>
          <p:nvPr/>
        </p:nvGrpSpPr>
        <p:grpSpPr>
          <a:xfrm>
            <a:off x="2054720" y="3131990"/>
            <a:ext cx="1810173" cy="1540933"/>
            <a:chOff x="1541040" y="2754573"/>
            <a:chExt cx="1357630" cy="1155700"/>
          </a:xfrm>
        </p:grpSpPr>
        <p:sp>
          <p:nvSpPr>
            <p:cNvPr id="6" name="object 6"/>
            <p:cNvSpPr/>
            <p:nvPr/>
          </p:nvSpPr>
          <p:spPr>
            <a:xfrm>
              <a:off x="2282462" y="3512698"/>
              <a:ext cx="303530" cy="302260"/>
            </a:xfrm>
            <a:custGeom>
              <a:avLst/>
              <a:gdLst/>
              <a:ahLst/>
              <a:cxnLst/>
              <a:rect l="l" t="t" r="r" b="b"/>
              <a:pathLst>
                <a:path w="303530" h="302260">
                  <a:moveTo>
                    <a:pt x="151649" y="301799"/>
                  </a:moveTo>
                  <a:lnTo>
                    <a:pt x="103716" y="294107"/>
                  </a:lnTo>
                  <a:lnTo>
                    <a:pt x="62087" y="272685"/>
                  </a:lnTo>
                  <a:lnTo>
                    <a:pt x="29259" y="240019"/>
                  </a:lnTo>
                  <a:lnTo>
                    <a:pt x="7731" y="198596"/>
                  </a:lnTo>
                  <a:lnTo>
                    <a:pt x="0" y="150899"/>
                  </a:lnTo>
                  <a:lnTo>
                    <a:pt x="7731" y="103204"/>
                  </a:lnTo>
                  <a:lnTo>
                    <a:pt x="29259" y="61780"/>
                  </a:lnTo>
                  <a:lnTo>
                    <a:pt x="62087" y="29115"/>
                  </a:lnTo>
                  <a:lnTo>
                    <a:pt x="103716" y="7693"/>
                  </a:lnTo>
                  <a:lnTo>
                    <a:pt x="151649" y="0"/>
                  </a:lnTo>
                  <a:lnTo>
                    <a:pt x="181373" y="2926"/>
                  </a:lnTo>
                  <a:lnTo>
                    <a:pt x="235785" y="25352"/>
                  </a:lnTo>
                  <a:lnTo>
                    <a:pt x="277821"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A4C1F4"/>
            </a:solidFill>
          </p:spPr>
          <p:txBody>
            <a:bodyPr wrap="square" lIns="0" tIns="0" rIns="0" bIns="0" rtlCol="0"/>
            <a:lstStyle/>
            <a:p>
              <a:endParaRPr sz="2400"/>
            </a:p>
          </p:txBody>
        </p:sp>
        <p:sp>
          <p:nvSpPr>
            <p:cNvPr id="7" name="object 7"/>
            <p:cNvSpPr/>
            <p:nvPr/>
          </p:nvSpPr>
          <p:spPr>
            <a:xfrm>
              <a:off x="2282462" y="3512698"/>
              <a:ext cx="303530" cy="302260"/>
            </a:xfrm>
            <a:custGeom>
              <a:avLst/>
              <a:gdLst/>
              <a:ahLst/>
              <a:cxnLst/>
              <a:rect l="l" t="t" r="r" b="b"/>
              <a:pathLst>
                <a:path w="303530" h="302260">
                  <a:moveTo>
                    <a:pt x="0" y="150899"/>
                  </a:moveTo>
                  <a:lnTo>
                    <a:pt x="7731" y="103204"/>
                  </a:lnTo>
                  <a:lnTo>
                    <a:pt x="29259" y="61780"/>
                  </a:lnTo>
                  <a:lnTo>
                    <a:pt x="62087" y="29115"/>
                  </a:lnTo>
                  <a:lnTo>
                    <a:pt x="103716" y="7693"/>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8" name="object 8"/>
            <p:cNvSpPr/>
            <p:nvPr/>
          </p:nvSpPr>
          <p:spPr>
            <a:xfrm>
              <a:off x="2140485" y="2764099"/>
              <a:ext cx="303530" cy="302260"/>
            </a:xfrm>
            <a:custGeom>
              <a:avLst/>
              <a:gdLst/>
              <a:ahLst/>
              <a:cxnLst/>
              <a:rect l="l" t="t" r="r" b="b"/>
              <a:pathLst>
                <a:path w="303530" h="302260">
                  <a:moveTo>
                    <a:pt x="151649" y="301799"/>
                  </a:moveTo>
                  <a:lnTo>
                    <a:pt x="103716" y="294107"/>
                  </a:lnTo>
                  <a:lnTo>
                    <a:pt x="62087" y="272685"/>
                  </a:lnTo>
                  <a:lnTo>
                    <a:pt x="29259" y="240019"/>
                  </a:lnTo>
                  <a:lnTo>
                    <a:pt x="7731" y="198596"/>
                  </a:lnTo>
                  <a:lnTo>
                    <a:pt x="0" y="150899"/>
                  </a:lnTo>
                  <a:lnTo>
                    <a:pt x="7731" y="103203"/>
                  </a:lnTo>
                  <a:lnTo>
                    <a:pt x="29259" y="61780"/>
                  </a:lnTo>
                  <a:lnTo>
                    <a:pt x="62087" y="29114"/>
                  </a:lnTo>
                  <a:lnTo>
                    <a:pt x="103716" y="7692"/>
                  </a:lnTo>
                  <a:lnTo>
                    <a:pt x="151649" y="0"/>
                  </a:lnTo>
                  <a:lnTo>
                    <a:pt x="181373" y="2926"/>
                  </a:lnTo>
                  <a:lnTo>
                    <a:pt x="235785" y="25353"/>
                  </a:lnTo>
                  <a:lnTo>
                    <a:pt x="277820"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6C9EEB"/>
            </a:solidFill>
          </p:spPr>
          <p:txBody>
            <a:bodyPr wrap="square" lIns="0" tIns="0" rIns="0" bIns="0" rtlCol="0"/>
            <a:lstStyle/>
            <a:p>
              <a:endParaRPr sz="2400"/>
            </a:p>
          </p:txBody>
        </p:sp>
        <p:sp>
          <p:nvSpPr>
            <p:cNvPr id="9" name="object 9"/>
            <p:cNvSpPr/>
            <p:nvPr/>
          </p:nvSpPr>
          <p:spPr>
            <a:xfrm>
              <a:off x="2140485" y="2764099"/>
              <a:ext cx="303530" cy="302260"/>
            </a:xfrm>
            <a:custGeom>
              <a:avLst/>
              <a:gdLst/>
              <a:ahLst/>
              <a:cxnLst/>
              <a:rect l="l" t="t" r="r" b="b"/>
              <a:pathLst>
                <a:path w="303530" h="302260">
                  <a:moveTo>
                    <a:pt x="0" y="150899"/>
                  </a:moveTo>
                  <a:lnTo>
                    <a:pt x="7731" y="103203"/>
                  </a:lnTo>
                  <a:lnTo>
                    <a:pt x="29259" y="61780"/>
                  </a:lnTo>
                  <a:lnTo>
                    <a:pt x="62087" y="29114"/>
                  </a:lnTo>
                  <a:lnTo>
                    <a:pt x="103716" y="7692"/>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10" name="object 10"/>
            <p:cNvSpPr/>
            <p:nvPr/>
          </p:nvSpPr>
          <p:spPr>
            <a:xfrm>
              <a:off x="2585752" y="2764098"/>
              <a:ext cx="303530" cy="302260"/>
            </a:xfrm>
            <a:custGeom>
              <a:avLst/>
              <a:gdLst/>
              <a:ahLst/>
              <a:cxnLst/>
              <a:rect l="l" t="t" r="r" b="b"/>
              <a:pathLst>
                <a:path w="303530" h="302260">
                  <a:moveTo>
                    <a:pt x="151649" y="301799"/>
                  </a:moveTo>
                  <a:lnTo>
                    <a:pt x="103716" y="294107"/>
                  </a:lnTo>
                  <a:lnTo>
                    <a:pt x="62087" y="272685"/>
                  </a:lnTo>
                  <a:lnTo>
                    <a:pt x="29259" y="240019"/>
                  </a:lnTo>
                  <a:lnTo>
                    <a:pt x="7731" y="198596"/>
                  </a:lnTo>
                  <a:lnTo>
                    <a:pt x="0" y="150899"/>
                  </a:lnTo>
                  <a:lnTo>
                    <a:pt x="7731" y="103203"/>
                  </a:lnTo>
                  <a:lnTo>
                    <a:pt x="29259" y="61780"/>
                  </a:lnTo>
                  <a:lnTo>
                    <a:pt x="62087" y="29114"/>
                  </a:lnTo>
                  <a:lnTo>
                    <a:pt x="103716" y="7692"/>
                  </a:lnTo>
                  <a:lnTo>
                    <a:pt x="151649" y="0"/>
                  </a:lnTo>
                  <a:lnTo>
                    <a:pt x="181373" y="2926"/>
                  </a:lnTo>
                  <a:lnTo>
                    <a:pt x="235785" y="25352"/>
                  </a:lnTo>
                  <a:lnTo>
                    <a:pt x="277821"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DD7E6B"/>
            </a:solidFill>
          </p:spPr>
          <p:txBody>
            <a:bodyPr wrap="square" lIns="0" tIns="0" rIns="0" bIns="0" rtlCol="0"/>
            <a:lstStyle/>
            <a:p>
              <a:endParaRPr sz="2400"/>
            </a:p>
          </p:txBody>
        </p:sp>
        <p:sp>
          <p:nvSpPr>
            <p:cNvPr id="11" name="object 11"/>
            <p:cNvSpPr/>
            <p:nvPr/>
          </p:nvSpPr>
          <p:spPr>
            <a:xfrm>
              <a:off x="2585752" y="2764098"/>
              <a:ext cx="303530" cy="302260"/>
            </a:xfrm>
            <a:custGeom>
              <a:avLst/>
              <a:gdLst/>
              <a:ahLst/>
              <a:cxnLst/>
              <a:rect l="l" t="t" r="r" b="b"/>
              <a:pathLst>
                <a:path w="303530" h="302260">
                  <a:moveTo>
                    <a:pt x="0" y="150899"/>
                  </a:moveTo>
                  <a:lnTo>
                    <a:pt x="7731" y="103203"/>
                  </a:lnTo>
                  <a:lnTo>
                    <a:pt x="29259" y="61780"/>
                  </a:lnTo>
                  <a:lnTo>
                    <a:pt x="62087" y="29114"/>
                  </a:lnTo>
                  <a:lnTo>
                    <a:pt x="103716" y="7692"/>
                  </a:lnTo>
                  <a:lnTo>
                    <a:pt x="151649" y="0"/>
                  </a:lnTo>
                  <a:lnTo>
                    <a:pt x="209684" y="11486"/>
                  </a:lnTo>
                  <a:lnTo>
                    <a:pt x="258882" y="44197"/>
                  </a:lnTo>
                  <a:lnTo>
                    <a:pt x="291756" y="93152"/>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12" name="object 12"/>
            <p:cNvSpPr/>
            <p:nvPr/>
          </p:nvSpPr>
          <p:spPr>
            <a:xfrm>
              <a:off x="1550565" y="3598348"/>
              <a:ext cx="303530" cy="302260"/>
            </a:xfrm>
            <a:custGeom>
              <a:avLst/>
              <a:gdLst/>
              <a:ahLst/>
              <a:cxnLst/>
              <a:rect l="l" t="t" r="r" b="b"/>
              <a:pathLst>
                <a:path w="303530" h="302260">
                  <a:moveTo>
                    <a:pt x="151649" y="301799"/>
                  </a:moveTo>
                  <a:lnTo>
                    <a:pt x="103716" y="294107"/>
                  </a:lnTo>
                  <a:lnTo>
                    <a:pt x="62087" y="272685"/>
                  </a:lnTo>
                  <a:lnTo>
                    <a:pt x="29259" y="240019"/>
                  </a:lnTo>
                  <a:lnTo>
                    <a:pt x="7731" y="198596"/>
                  </a:lnTo>
                  <a:lnTo>
                    <a:pt x="0" y="150899"/>
                  </a:lnTo>
                  <a:lnTo>
                    <a:pt x="7731" y="103204"/>
                  </a:lnTo>
                  <a:lnTo>
                    <a:pt x="29259" y="61780"/>
                  </a:lnTo>
                  <a:lnTo>
                    <a:pt x="62087" y="29115"/>
                  </a:lnTo>
                  <a:lnTo>
                    <a:pt x="103716" y="7693"/>
                  </a:lnTo>
                  <a:lnTo>
                    <a:pt x="151649" y="0"/>
                  </a:lnTo>
                  <a:lnTo>
                    <a:pt x="181373" y="2926"/>
                  </a:lnTo>
                  <a:lnTo>
                    <a:pt x="235785" y="25352"/>
                  </a:lnTo>
                  <a:lnTo>
                    <a:pt x="277820"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EA9999"/>
            </a:solidFill>
          </p:spPr>
          <p:txBody>
            <a:bodyPr wrap="square" lIns="0" tIns="0" rIns="0" bIns="0" rtlCol="0"/>
            <a:lstStyle/>
            <a:p>
              <a:endParaRPr sz="2400"/>
            </a:p>
          </p:txBody>
        </p:sp>
        <p:sp>
          <p:nvSpPr>
            <p:cNvPr id="13" name="object 13"/>
            <p:cNvSpPr/>
            <p:nvPr/>
          </p:nvSpPr>
          <p:spPr>
            <a:xfrm>
              <a:off x="1550565" y="3598348"/>
              <a:ext cx="303530" cy="302260"/>
            </a:xfrm>
            <a:custGeom>
              <a:avLst/>
              <a:gdLst/>
              <a:ahLst/>
              <a:cxnLst/>
              <a:rect l="l" t="t" r="r" b="b"/>
              <a:pathLst>
                <a:path w="303530" h="302260">
                  <a:moveTo>
                    <a:pt x="0" y="150899"/>
                  </a:moveTo>
                  <a:lnTo>
                    <a:pt x="7731" y="103204"/>
                  </a:lnTo>
                  <a:lnTo>
                    <a:pt x="29259" y="61780"/>
                  </a:lnTo>
                  <a:lnTo>
                    <a:pt x="62087" y="29115"/>
                  </a:lnTo>
                  <a:lnTo>
                    <a:pt x="103716" y="7693"/>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14" name="object 14"/>
            <p:cNvSpPr/>
            <p:nvPr/>
          </p:nvSpPr>
          <p:spPr>
            <a:xfrm>
              <a:off x="1855031" y="3056317"/>
              <a:ext cx="730250" cy="551815"/>
            </a:xfrm>
            <a:custGeom>
              <a:avLst/>
              <a:gdLst/>
              <a:ahLst/>
              <a:cxnLst/>
              <a:rect l="l" t="t" r="r" b="b"/>
              <a:pathLst>
                <a:path w="730250" h="551814">
                  <a:moveTo>
                    <a:pt x="0" y="551757"/>
                  </a:moveTo>
                  <a:lnTo>
                    <a:pt x="729632" y="0"/>
                  </a:lnTo>
                </a:path>
              </a:pathLst>
            </a:custGeom>
            <a:ln w="9524">
              <a:solidFill>
                <a:srgbClr val="E0491F"/>
              </a:solidFill>
            </a:ln>
          </p:spPr>
          <p:txBody>
            <a:bodyPr wrap="square" lIns="0" tIns="0" rIns="0" bIns="0" rtlCol="0"/>
            <a:lstStyle/>
            <a:p>
              <a:endParaRPr sz="2400"/>
            </a:p>
          </p:txBody>
        </p:sp>
        <p:sp>
          <p:nvSpPr>
            <p:cNvPr id="15" name="object 15"/>
            <p:cNvSpPr/>
            <p:nvPr/>
          </p:nvSpPr>
          <p:spPr>
            <a:xfrm>
              <a:off x="1820554" y="3595526"/>
              <a:ext cx="44450" cy="38735"/>
            </a:xfrm>
            <a:custGeom>
              <a:avLst/>
              <a:gdLst/>
              <a:ahLst/>
              <a:cxnLst/>
              <a:rect l="l" t="t" r="r" b="b"/>
              <a:pathLst>
                <a:path w="44450" h="38735">
                  <a:moveTo>
                    <a:pt x="0" y="38620"/>
                  </a:moveTo>
                  <a:lnTo>
                    <a:pt x="24987" y="0"/>
                  </a:lnTo>
                  <a:lnTo>
                    <a:pt x="43966" y="25097"/>
                  </a:lnTo>
                  <a:lnTo>
                    <a:pt x="0" y="38620"/>
                  </a:lnTo>
                  <a:close/>
                </a:path>
              </a:pathLst>
            </a:custGeom>
            <a:solidFill>
              <a:srgbClr val="E0491F"/>
            </a:solidFill>
          </p:spPr>
          <p:txBody>
            <a:bodyPr wrap="square" lIns="0" tIns="0" rIns="0" bIns="0" rtlCol="0"/>
            <a:lstStyle/>
            <a:p>
              <a:endParaRPr sz="2400"/>
            </a:p>
          </p:txBody>
        </p:sp>
        <p:sp>
          <p:nvSpPr>
            <p:cNvPr id="16" name="object 16"/>
            <p:cNvSpPr/>
            <p:nvPr/>
          </p:nvSpPr>
          <p:spPr>
            <a:xfrm>
              <a:off x="1820554" y="3595526"/>
              <a:ext cx="44450" cy="38735"/>
            </a:xfrm>
            <a:custGeom>
              <a:avLst/>
              <a:gdLst/>
              <a:ahLst/>
              <a:cxnLst/>
              <a:rect l="l" t="t" r="r" b="b"/>
              <a:pathLst>
                <a:path w="44450" h="38735">
                  <a:moveTo>
                    <a:pt x="24987" y="0"/>
                  </a:moveTo>
                  <a:lnTo>
                    <a:pt x="0" y="38620"/>
                  </a:lnTo>
                  <a:lnTo>
                    <a:pt x="43966" y="25097"/>
                  </a:lnTo>
                  <a:lnTo>
                    <a:pt x="24987" y="0"/>
                  </a:lnTo>
                  <a:close/>
                </a:path>
              </a:pathLst>
            </a:custGeom>
            <a:ln w="9524">
              <a:solidFill>
                <a:srgbClr val="E0491F"/>
              </a:solidFill>
            </a:ln>
          </p:spPr>
          <p:txBody>
            <a:bodyPr wrap="square" lIns="0" tIns="0" rIns="0" bIns="0" rtlCol="0"/>
            <a:lstStyle/>
            <a:p>
              <a:endParaRPr sz="2400"/>
            </a:p>
          </p:txBody>
        </p:sp>
        <p:sp>
          <p:nvSpPr>
            <p:cNvPr id="17" name="object 17"/>
            <p:cNvSpPr/>
            <p:nvPr/>
          </p:nvSpPr>
          <p:spPr>
            <a:xfrm>
              <a:off x="2575174" y="3030244"/>
              <a:ext cx="44450" cy="38735"/>
            </a:xfrm>
            <a:custGeom>
              <a:avLst/>
              <a:gdLst/>
              <a:ahLst/>
              <a:cxnLst/>
              <a:rect l="l" t="t" r="r" b="b"/>
              <a:pathLst>
                <a:path w="44450" h="38735">
                  <a:moveTo>
                    <a:pt x="18979" y="38620"/>
                  </a:moveTo>
                  <a:lnTo>
                    <a:pt x="0" y="13523"/>
                  </a:lnTo>
                  <a:lnTo>
                    <a:pt x="43966" y="0"/>
                  </a:lnTo>
                  <a:lnTo>
                    <a:pt x="18979" y="38620"/>
                  </a:lnTo>
                  <a:close/>
                </a:path>
              </a:pathLst>
            </a:custGeom>
            <a:solidFill>
              <a:srgbClr val="E0491F"/>
            </a:solidFill>
          </p:spPr>
          <p:txBody>
            <a:bodyPr wrap="square" lIns="0" tIns="0" rIns="0" bIns="0" rtlCol="0"/>
            <a:lstStyle/>
            <a:p>
              <a:endParaRPr sz="2400"/>
            </a:p>
          </p:txBody>
        </p:sp>
        <p:sp>
          <p:nvSpPr>
            <p:cNvPr id="18" name="object 18"/>
            <p:cNvSpPr/>
            <p:nvPr/>
          </p:nvSpPr>
          <p:spPr>
            <a:xfrm>
              <a:off x="2575174" y="3030244"/>
              <a:ext cx="44450" cy="38735"/>
            </a:xfrm>
            <a:custGeom>
              <a:avLst/>
              <a:gdLst/>
              <a:ahLst/>
              <a:cxnLst/>
              <a:rect l="l" t="t" r="r" b="b"/>
              <a:pathLst>
                <a:path w="44450" h="38735">
                  <a:moveTo>
                    <a:pt x="18979" y="38620"/>
                  </a:moveTo>
                  <a:lnTo>
                    <a:pt x="43966" y="0"/>
                  </a:lnTo>
                  <a:lnTo>
                    <a:pt x="0" y="13523"/>
                  </a:lnTo>
                  <a:lnTo>
                    <a:pt x="18979" y="38620"/>
                  </a:lnTo>
                  <a:close/>
                </a:path>
              </a:pathLst>
            </a:custGeom>
            <a:ln w="9524">
              <a:solidFill>
                <a:srgbClr val="E0491F"/>
              </a:solidFill>
            </a:ln>
          </p:spPr>
          <p:txBody>
            <a:bodyPr wrap="square" lIns="0" tIns="0" rIns="0" bIns="0" rtlCol="0"/>
            <a:lstStyle/>
            <a:p>
              <a:endParaRPr sz="2400"/>
            </a:p>
          </p:txBody>
        </p:sp>
      </p:grpSp>
      <p:grpSp>
        <p:nvGrpSpPr>
          <p:cNvPr id="19" name="object 19"/>
          <p:cNvGrpSpPr/>
          <p:nvPr/>
        </p:nvGrpSpPr>
        <p:grpSpPr>
          <a:xfrm>
            <a:off x="7232568" y="2816975"/>
            <a:ext cx="3478953" cy="2573867"/>
            <a:chOff x="5424425" y="2518312"/>
            <a:chExt cx="2609215" cy="1930400"/>
          </a:xfrm>
        </p:grpSpPr>
        <p:sp>
          <p:nvSpPr>
            <p:cNvPr id="20" name="object 20"/>
            <p:cNvSpPr/>
            <p:nvPr/>
          </p:nvSpPr>
          <p:spPr>
            <a:xfrm>
              <a:off x="5903312" y="3300711"/>
              <a:ext cx="303530" cy="302260"/>
            </a:xfrm>
            <a:custGeom>
              <a:avLst/>
              <a:gdLst/>
              <a:ahLst/>
              <a:cxnLst/>
              <a:rect l="l" t="t" r="r" b="b"/>
              <a:pathLst>
                <a:path w="303529" h="302260">
                  <a:moveTo>
                    <a:pt x="151649" y="301799"/>
                  </a:moveTo>
                  <a:lnTo>
                    <a:pt x="103716" y="294107"/>
                  </a:lnTo>
                  <a:lnTo>
                    <a:pt x="62087" y="272685"/>
                  </a:lnTo>
                  <a:lnTo>
                    <a:pt x="29259" y="240019"/>
                  </a:lnTo>
                  <a:lnTo>
                    <a:pt x="7731" y="198596"/>
                  </a:lnTo>
                  <a:lnTo>
                    <a:pt x="0" y="150899"/>
                  </a:lnTo>
                  <a:lnTo>
                    <a:pt x="7731" y="103204"/>
                  </a:lnTo>
                  <a:lnTo>
                    <a:pt x="29259" y="61780"/>
                  </a:lnTo>
                  <a:lnTo>
                    <a:pt x="62087" y="29115"/>
                  </a:lnTo>
                  <a:lnTo>
                    <a:pt x="103716" y="7693"/>
                  </a:lnTo>
                  <a:lnTo>
                    <a:pt x="151649" y="0"/>
                  </a:lnTo>
                  <a:lnTo>
                    <a:pt x="181373" y="2926"/>
                  </a:lnTo>
                  <a:lnTo>
                    <a:pt x="235785" y="25352"/>
                  </a:lnTo>
                  <a:lnTo>
                    <a:pt x="277820"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A4C1F4"/>
            </a:solidFill>
          </p:spPr>
          <p:txBody>
            <a:bodyPr wrap="square" lIns="0" tIns="0" rIns="0" bIns="0" rtlCol="0"/>
            <a:lstStyle/>
            <a:p>
              <a:endParaRPr sz="2400"/>
            </a:p>
          </p:txBody>
        </p:sp>
        <p:sp>
          <p:nvSpPr>
            <p:cNvPr id="21" name="object 21"/>
            <p:cNvSpPr/>
            <p:nvPr/>
          </p:nvSpPr>
          <p:spPr>
            <a:xfrm>
              <a:off x="5903312" y="3300711"/>
              <a:ext cx="303530" cy="302260"/>
            </a:xfrm>
            <a:custGeom>
              <a:avLst/>
              <a:gdLst/>
              <a:ahLst/>
              <a:cxnLst/>
              <a:rect l="l" t="t" r="r" b="b"/>
              <a:pathLst>
                <a:path w="303529" h="302260">
                  <a:moveTo>
                    <a:pt x="0" y="150899"/>
                  </a:moveTo>
                  <a:lnTo>
                    <a:pt x="7731" y="103204"/>
                  </a:lnTo>
                  <a:lnTo>
                    <a:pt x="29259" y="61780"/>
                  </a:lnTo>
                  <a:lnTo>
                    <a:pt x="62087" y="29115"/>
                  </a:lnTo>
                  <a:lnTo>
                    <a:pt x="103716" y="7693"/>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22" name="object 22"/>
            <p:cNvSpPr/>
            <p:nvPr/>
          </p:nvSpPr>
          <p:spPr>
            <a:xfrm>
              <a:off x="6265260" y="2908287"/>
              <a:ext cx="303530" cy="302260"/>
            </a:xfrm>
            <a:custGeom>
              <a:avLst/>
              <a:gdLst/>
              <a:ahLst/>
              <a:cxnLst/>
              <a:rect l="l" t="t" r="r" b="b"/>
              <a:pathLst>
                <a:path w="303529" h="302260">
                  <a:moveTo>
                    <a:pt x="151649" y="301799"/>
                  </a:moveTo>
                  <a:lnTo>
                    <a:pt x="103716" y="294107"/>
                  </a:lnTo>
                  <a:lnTo>
                    <a:pt x="62087" y="272685"/>
                  </a:lnTo>
                  <a:lnTo>
                    <a:pt x="29259" y="240019"/>
                  </a:lnTo>
                  <a:lnTo>
                    <a:pt x="7731" y="198596"/>
                  </a:lnTo>
                  <a:lnTo>
                    <a:pt x="0" y="150899"/>
                  </a:lnTo>
                  <a:lnTo>
                    <a:pt x="7731" y="103203"/>
                  </a:lnTo>
                  <a:lnTo>
                    <a:pt x="29259" y="61780"/>
                  </a:lnTo>
                  <a:lnTo>
                    <a:pt x="62087" y="29114"/>
                  </a:lnTo>
                  <a:lnTo>
                    <a:pt x="103716" y="7692"/>
                  </a:lnTo>
                  <a:lnTo>
                    <a:pt x="151649" y="0"/>
                  </a:lnTo>
                  <a:lnTo>
                    <a:pt x="181373" y="2926"/>
                  </a:lnTo>
                  <a:lnTo>
                    <a:pt x="235785" y="25353"/>
                  </a:lnTo>
                  <a:lnTo>
                    <a:pt x="277821"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6C9EEB"/>
            </a:solidFill>
          </p:spPr>
          <p:txBody>
            <a:bodyPr wrap="square" lIns="0" tIns="0" rIns="0" bIns="0" rtlCol="0"/>
            <a:lstStyle/>
            <a:p>
              <a:endParaRPr sz="2400"/>
            </a:p>
          </p:txBody>
        </p:sp>
        <p:sp>
          <p:nvSpPr>
            <p:cNvPr id="23" name="object 23"/>
            <p:cNvSpPr/>
            <p:nvPr/>
          </p:nvSpPr>
          <p:spPr>
            <a:xfrm>
              <a:off x="6265260" y="2908287"/>
              <a:ext cx="303530" cy="302260"/>
            </a:xfrm>
            <a:custGeom>
              <a:avLst/>
              <a:gdLst/>
              <a:ahLst/>
              <a:cxnLst/>
              <a:rect l="l" t="t" r="r" b="b"/>
              <a:pathLst>
                <a:path w="303529" h="302260">
                  <a:moveTo>
                    <a:pt x="0" y="150899"/>
                  </a:moveTo>
                  <a:lnTo>
                    <a:pt x="7731" y="103203"/>
                  </a:lnTo>
                  <a:lnTo>
                    <a:pt x="29259" y="61780"/>
                  </a:lnTo>
                  <a:lnTo>
                    <a:pt x="62087" y="29114"/>
                  </a:lnTo>
                  <a:lnTo>
                    <a:pt x="103716" y="7692"/>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24" name="object 24"/>
            <p:cNvSpPr/>
            <p:nvPr/>
          </p:nvSpPr>
          <p:spPr>
            <a:xfrm>
              <a:off x="5808035" y="2810925"/>
              <a:ext cx="303530" cy="302260"/>
            </a:xfrm>
            <a:custGeom>
              <a:avLst/>
              <a:gdLst/>
              <a:ahLst/>
              <a:cxnLst/>
              <a:rect l="l" t="t" r="r" b="b"/>
              <a:pathLst>
                <a:path w="303529" h="302260">
                  <a:moveTo>
                    <a:pt x="151649" y="301799"/>
                  </a:moveTo>
                  <a:lnTo>
                    <a:pt x="103716" y="294107"/>
                  </a:lnTo>
                  <a:lnTo>
                    <a:pt x="62087" y="272685"/>
                  </a:lnTo>
                  <a:lnTo>
                    <a:pt x="29259" y="240019"/>
                  </a:lnTo>
                  <a:lnTo>
                    <a:pt x="7731" y="198596"/>
                  </a:lnTo>
                  <a:lnTo>
                    <a:pt x="0" y="150899"/>
                  </a:lnTo>
                  <a:lnTo>
                    <a:pt x="7731" y="103203"/>
                  </a:lnTo>
                  <a:lnTo>
                    <a:pt x="29259" y="61780"/>
                  </a:lnTo>
                  <a:lnTo>
                    <a:pt x="62087" y="29114"/>
                  </a:lnTo>
                  <a:lnTo>
                    <a:pt x="103716" y="7692"/>
                  </a:lnTo>
                  <a:lnTo>
                    <a:pt x="151649" y="0"/>
                  </a:lnTo>
                  <a:lnTo>
                    <a:pt x="181373" y="2926"/>
                  </a:lnTo>
                  <a:lnTo>
                    <a:pt x="235785" y="25353"/>
                  </a:lnTo>
                  <a:lnTo>
                    <a:pt x="277821"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6C9EEB"/>
            </a:solidFill>
          </p:spPr>
          <p:txBody>
            <a:bodyPr wrap="square" lIns="0" tIns="0" rIns="0" bIns="0" rtlCol="0"/>
            <a:lstStyle/>
            <a:p>
              <a:endParaRPr sz="2400"/>
            </a:p>
          </p:txBody>
        </p:sp>
        <p:sp>
          <p:nvSpPr>
            <p:cNvPr id="25" name="object 25"/>
            <p:cNvSpPr/>
            <p:nvPr/>
          </p:nvSpPr>
          <p:spPr>
            <a:xfrm>
              <a:off x="5808035" y="2810925"/>
              <a:ext cx="303530" cy="302260"/>
            </a:xfrm>
            <a:custGeom>
              <a:avLst/>
              <a:gdLst/>
              <a:ahLst/>
              <a:cxnLst/>
              <a:rect l="l" t="t" r="r" b="b"/>
              <a:pathLst>
                <a:path w="303529" h="302260">
                  <a:moveTo>
                    <a:pt x="0" y="150899"/>
                  </a:moveTo>
                  <a:lnTo>
                    <a:pt x="7731" y="103203"/>
                  </a:lnTo>
                  <a:lnTo>
                    <a:pt x="29259" y="61780"/>
                  </a:lnTo>
                  <a:lnTo>
                    <a:pt x="62087" y="29114"/>
                  </a:lnTo>
                  <a:lnTo>
                    <a:pt x="103716" y="7692"/>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26" name="object 26"/>
            <p:cNvSpPr/>
            <p:nvPr/>
          </p:nvSpPr>
          <p:spPr>
            <a:xfrm>
              <a:off x="5429187" y="2523075"/>
              <a:ext cx="1431290" cy="1388745"/>
            </a:xfrm>
            <a:custGeom>
              <a:avLst/>
              <a:gdLst/>
              <a:ahLst/>
              <a:cxnLst/>
              <a:rect l="l" t="t" r="r" b="b"/>
              <a:pathLst>
                <a:path w="1431290" h="1388745">
                  <a:moveTo>
                    <a:pt x="0" y="694199"/>
                  </a:moveTo>
                  <a:lnTo>
                    <a:pt x="1650" y="646670"/>
                  </a:lnTo>
                  <a:lnTo>
                    <a:pt x="6531" y="600001"/>
                  </a:lnTo>
                  <a:lnTo>
                    <a:pt x="14536" y="554294"/>
                  </a:lnTo>
                  <a:lnTo>
                    <a:pt x="25558" y="509654"/>
                  </a:lnTo>
                  <a:lnTo>
                    <a:pt x="39490" y="466183"/>
                  </a:lnTo>
                  <a:lnTo>
                    <a:pt x="56227" y="423986"/>
                  </a:lnTo>
                  <a:lnTo>
                    <a:pt x="75661" y="383165"/>
                  </a:lnTo>
                  <a:lnTo>
                    <a:pt x="97686" y="343823"/>
                  </a:lnTo>
                  <a:lnTo>
                    <a:pt x="122196" y="306066"/>
                  </a:lnTo>
                  <a:lnTo>
                    <a:pt x="149083" y="269995"/>
                  </a:lnTo>
                  <a:lnTo>
                    <a:pt x="178241" y="235714"/>
                  </a:lnTo>
                  <a:lnTo>
                    <a:pt x="209565" y="203326"/>
                  </a:lnTo>
                  <a:lnTo>
                    <a:pt x="242946" y="172935"/>
                  </a:lnTo>
                  <a:lnTo>
                    <a:pt x="278279" y="144645"/>
                  </a:lnTo>
                  <a:lnTo>
                    <a:pt x="315457" y="118558"/>
                  </a:lnTo>
                  <a:lnTo>
                    <a:pt x="354373" y="94778"/>
                  </a:lnTo>
                  <a:lnTo>
                    <a:pt x="394921" y="73409"/>
                  </a:lnTo>
                  <a:lnTo>
                    <a:pt x="436995" y="54553"/>
                  </a:lnTo>
                  <a:lnTo>
                    <a:pt x="480487" y="38315"/>
                  </a:lnTo>
                  <a:lnTo>
                    <a:pt x="525291" y="24797"/>
                  </a:lnTo>
                  <a:lnTo>
                    <a:pt x="571301" y="14103"/>
                  </a:lnTo>
                  <a:lnTo>
                    <a:pt x="618410" y="6337"/>
                  </a:lnTo>
                  <a:lnTo>
                    <a:pt x="666512" y="1601"/>
                  </a:lnTo>
                  <a:lnTo>
                    <a:pt x="715499" y="0"/>
                  </a:lnTo>
                  <a:lnTo>
                    <a:pt x="767030" y="1801"/>
                  </a:lnTo>
                  <a:lnTo>
                    <a:pt x="817995" y="7156"/>
                  </a:lnTo>
                  <a:lnTo>
                    <a:pt x="868213" y="15993"/>
                  </a:lnTo>
                  <a:lnTo>
                    <a:pt x="917505" y="28240"/>
                  </a:lnTo>
                  <a:lnTo>
                    <a:pt x="965689" y="43822"/>
                  </a:lnTo>
                  <a:lnTo>
                    <a:pt x="1012586" y="62669"/>
                  </a:lnTo>
                  <a:lnTo>
                    <a:pt x="1058014" y="84708"/>
                  </a:lnTo>
                  <a:lnTo>
                    <a:pt x="1101793" y="109865"/>
                  </a:lnTo>
                  <a:lnTo>
                    <a:pt x="1143744" y="138069"/>
                  </a:lnTo>
                  <a:lnTo>
                    <a:pt x="1183684" y="169247"/>
                  </a:lnTo>
                  <a:lnTo>
                    <a:pt x="1221434" y="203326"/>
                  </a:lnTo>
                  <a:lnTo>
                    <a:pt x="1256559" y="239953"/>
                  </a:lnTo>
                  <a:lnTo>
                    <a:pt x="1288694" y="278704"/>
                  </a:lnTo>
                  <a:lnTo>
                    <a:pt x="1317763" y="319406"/>
                  </a:lnTo>
                  <a:lnTo>
                    <a:pt x="1343692" y="361882"/>
                  </a:lnTo>
                  <a:lnTo>
                    <a:pt x="1366407" y="405958"/>
                  </a:lnTo>
                  <a:lnTo>
                    <a:pt x="1385832" y="451458"/>
                  </a:lnTo>
                  <a:lnTo>
                    <a:pt x="1401893" y="498208"/>
                  </a:lnTo>
                  <a:lnTo>
                    <a:pt x="1414515" y="546032"/>
                  </a:lnTo>
                  <a:lnTo>
                    <a:pt x="1423623" y="594755"/>
                  </a:lnTo>
                  <a:lnTo>
                    <a:pt x="1429143" y="644203"/>
                  </a:lnTo>
                  <a:lnTo>
                    <a:pt x="1430999" y="694199"/>
                  </a:lnTo>
                  <a:lnTo>
                    <a:pt x="1429349" y="741729"/>
                  </a:lnTo>
                  <a:lnTo>
                    <a:pt x="1424468" y="788398"/>
                  </a:lnTo>
                  <a:lnTo>
                    <a:pt x="1416463" y="834105"/>
                  </a:lnTo>
                  <a:lnTo>
                    <a:pt x="1405441" y="878745"/>
                  </a:lnTo>
                  <a:lnTo>
                    <a:pt x="1391509" y="922216"/>
                  </a:lnTo>
                  <a:lnTo>
                    <a:pt x="1374772" y="964413"/>
                  </a:lnTo>
                  <a:lnTo>
                    <a:pt x="1355338" y="1005234"/>
                  </a:lnTo>
                  <a:lnTo>
                    <a:pt x="1333313" y="1044575"/>
                  </a:lnTo>
                  <a:lnTo>
                    <a:pt x="1308803" y="1082333"/>
                  </a:lnTo>
                  <a:lnTo>
                    <a:pt x="1281916" y="1118404"/>
                  </a:lnTo>
                  <a:lnTo>
                    <a:pt x="1252758" y="1152685"/>
                  </a:lnTo>
                  <a:lnTo>
                    <a:pt x="1221434" y="1185073"/>
                  </a:lnTo>
                  <a:lnTo>
                    <a:pt x="1188053" y="1215464"/>
                  </a:lnTo>
                  <a:lnTo>
                    <a:pt x="1152720" y="1243754"/>
                  </a:lnTo>
                  <a:lnTo>
                    <a:pt x="1115542" y="1269841"/>
                  </a:lnTo>
                  <a:lnTo>
                    <a:pt x="1076626" y="1293621"/>
                  </a:lnTo>
                  <a:lnTo>
                    <a:pt x="1036078" y="1314990"/>
                  </a:lnTo>
                  <a:lnTo>
                    <a:pt x="994004" y="1333846"/>
                  </a:lnTo>
                  <a:lnTo>
                    <a:pt x="950512" y="1350084"/>
                  </a:lnTo>
                  <a:lnTo>
                    <a:pt x="905708" y="1363602"/>
                  </a:lnTo>
                  <a:lnTo>
                    <a:pt x="859698" y="1374296"/>
                  </a:lnTo>
                  <a:lnTo>
                    <a:pt x="812589" y="1382062"/>
                  </a:lnTo>
                  <a:lnTo>
                    <a:pt x="764487" y="1386798"/>
                  </a:lnTo>
                  <a:lnTo>
                    <a:pt x="715499" y="1388399"/>
                  </a:lnTo>
                  <a:lnTo>
                    <a:pt x="666512" y="1386798"/>
                  </a:lnTo>
                  <a:lnTo>
                    <a:pt x="618410" y="1382062"/>
                  </a:lnTo>
                  <a:lnTo>
                    <a:pt x="571301" y="1374296"/>
                  </a:lnTo>
                  <a:lnTo>
                    <a:pt x="525291" y="1363602"/>
                  </a:lnTo>
                  <a:lnTo>
                    <a:pt x="480487" y="1350084"/>
                  </a:lnTo>
                  <a:lnTo>
                    <a:pt x="436995" y="1333846"/>
                  </a:lnTo>
                  <a:lnTo>
                    <a:pt x="394921" y="1314990"/>
                  </a:lnTo>
                  <a:lnTo>
                    <a:pt x="354373" y="1293621"/>
                  </a:lnTo>
                  <a:lnTo>
                    <a:pt x="315457" y="1269841"/>
                  </a:lnTo>
                  <a:lnTo>
                    <a:pt x="278279" y="1243754"/>
                  </a:lnTo>
                  <a:lnTo>
                    <a:pt x="242946" y="1215464"/>
                  </a:lnTo>
                  <a:lnTo>
                    <a:pt x="209565" y="1185073"/>
                  </a:lnTo>
                  <a:lnTo>
                    <a:pt x="178241" y="1152685"/>
                  </a:lnTo>
                  <a:lnTo>
                    <a:pt x="149083" y="1118404"/>
                  </a:lnTo>
                  <a:lnTo>
                    <a:pt x="122196" y="1082333"/>
                  </a:lnTo>
                  <a:lnTo>
                    <a:pt x="97686" y="1044575"/>
                  </a:lnTo>
                  <a:lnTo>
                    <a:pt x="75661" y="1005234"/>
                  </a:lnTo>
                  <a:lnTo>
                    <a:pt x="56227" y="964413"/>
                  </a:lnTo>
                  <a:lnTo>
                    <a:pt x="39490" y="922216"/>
                  </a:lnTo>
                  <a:lnTo>
                    <a:pt x="25558" y="878745"/>
                  </a:lnTo>
                  <a:lnTo>
                    <a:pt x="14536" y="834105"/>
                  </a:lnTo>
                  <a:lnTo>
                    <a:pt x="6531" y="788398"/>
                  </a:lnTo>
                  <a:lnTo>
                    <a:pt x="1650" y="741729"/>
                  </a:lnTo>
                  <a:lnTo>
                    <a:pt x="0" y="694199"/>
                  </a:lnTo>
                  <a:close/>
                </a:path>
              </a:pathLst>
            </a:custGeom>
            <a:ln w="9524">
              <a:solidFill>
                <a:srgbClr val="999999"/>
              </a:solidFill>
            </a:ln>
          </p:spPr>
          <p:txBody>
            <a:bodyPr wrap="square" lIns="0" tIns="0" rIns="0" bIns="0" rtlCol="0"/>
            <a:lstStyle/>
            <a:p>
              <a:endParaRPr sz="2400"/>
            </a:p>
          </p:txBody>
        </p:sp>
        <p:sp>
          <p:nvSpPr>
            <p:cNvPr id="27" name="object 27"/>
            <p:cNvSpPr/>
            <p:nvPr/>
          </p:nvSpPr>
          <p:spPr>
            <a:xfrm>
              <a:off x="7047702" y="3749511"/>
              <a:ext cx="303530" cy="302260"/>
            </a:xfrm>
            <a:custGeom>
              <a:avLst/>
              <a:gdLst/>
              <a:ahLst/>
              <a:cxnLst/>
              <a:rect l="l" t="t" r="r" b="b"/>
              <a:pathLst>
                <a:path w="303529" h="302260">
                  <a:moveTo>
                    <a:pt x="151649" y="301799"/>
                  </a:moveTo>
                  <a:lnTo>
                    <a:pt x="103716" y="294107"/>
                  </a:lnTo>
                  <a:lnTo>
                    <a:pt x="62087" y="272685"/>
                  </a:lnTo>
                  <a:lnTo>
                    <a:pt x="29259" y="240019"/>
                  </a:lnTo>
                  <a:lnTo>
                    <a:pt x="7731" y="198596"/>
                  </a:lnTo>
                  <a:lnTo>
                    <a:pt x="0" y="150899"/>
                  </a:lnTo>
                  <a:lnTo>
                    <a:pt x="7731" y="103204"/>
                  </a:lnTo>
                  <a:lnTo>
                    <a:pt x="29259" y="61780"/>
                  </a:lnTo>
                  <a:lnTo>
                    <a:pt x="62087" y="29115"/>
                  </a:lnTo>
                  <a:lnTo>
                    <a:pt x="103716" y="7693"/>
                  </a:lnTo>
                  <a:lnTo>
                    <a:pt x="151649" y="0"/>
                  </a:lnTo>
                  <a:lnTo>
                    <a:pt x="181373" y="2926"/>
                  </a:lnTo>
                  <a:lnTo>
                    <a:pt x="235785" y="25352"/>
                  </a:lnTo>
                  <a:lnTo>
                    <a:pt x="277820"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DD7E6B"/>
            </a:solidFill>
          </p:spPr>
          <p:txBody>
            <a:bodyPr wrap="square" lIns="0" tIns="0" rIns="0" bIns="0" rtlCol="0"/>
            <a:lstStyle/>
            <a:p>
              <a:endParaRPr sz="2400"/>
            </a:p>
          </p:txBody>
        </p:sp>
        <p:sp>
          <p:nvSpPr>
            <p:cNvPr id="28" name="object 28"/>
            <p:cNvSpPr/>
            <p:nvPr/>
          </p:nvSpPr>
          <p:spPr>
            <a:xfrm>
              <a:off x="7047702" y="3749511"/>
              <a:ext cx="303530" cy="302260"/>
            </a:xfrm>
            <a:custGeom>
              <a:avLst/>
              <a:gdLst/>
              <a:ahLst/>
              <a:cxnLst/>
              <a:rect l="l" t="t" r="r" b="b"/>
              <a:pathLst>
                <a:path w="303529" h="302260">
                  <a:moveTo>
                    <a:pt x="0" y="150899"/>
                  </a:moveTo>
                  <a:lnTo>
                    <a:pt x="7731" y="103204"/>
                  </a:lnTo>
                  <a:lnTo>
                    <a:pt x="29259" y="61780"/>
                  </a:lnTo>
                  <a:lnTo>
                    <a:pt x="62087" y="29115"/>
                  </a:lnTo>
                  <a:lnTo>
                    <a:pt x="103716" y="7693"/>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29" name="object 29"/>
            <p:cNvSpPr/>
            <p:nvPr/>
          </p:nvSpPr>
          <p:spPr>
            <a:xfrm>
              <a:off x="7487927" y="3598348"/>
              <a:ext cx="303530" cy="302260"/>
            </a:xfrm>
            <a:custGeom>
              <a:avLst/>
              <a:gdLst/>
              <a:ahLst/>
              <a:cxnLst/>
              <a:rect l="l" t="t" r="r" b="b"/>
              <a:pathLst>
                <a:path w="303529" h="302260">
                  <a:moveTo>
                    <a:pt x="151649" y="301799"/>
                  </a:moveTo>
                  <a:lnTo>
                    <a:pt x="103716" y="294107"/>
                  </a:lnTo>
                  <a:lnTo>
                    <a:pt x="62087" y="272685"/>
                  </a:lnTo>
                  <a:lnTo>
                    <a:pt x="29259" y="240019"/>
                  </a:lnTo>
                  <a:lnTo>
                    <a:pt x="7731" y="198596"/>
                  </a:lnTo>
                  <a:lnTo>
                    <a:pt x="0" y="150899"/>
                  </a:lnTo>
                  <a:lnTo>
                    <a:pt x="7731" y="103204"/>
                  </a:lnTo>
                  <a:lnTo>
                    <a:pt x="29259" y="61780"/>
                  </a:lnTo>
                  <a:lnTo>
                    <a:pt x="62087" y="29115"/>
                  </a:lnTo>
                  <a:lnTo>
                    <a:pt x="103716" y="7693"/>
                  </a:lnTo>
                  <a:lnTo>
                    <a:pt x="151649" y="0"/>
                  </a:lnTo>
                  <a:lnTo>
                    <a:pt x="181373" y="2926"/>
                  </a:lnTo>
                  <a:lnTo>
                    <a:pt x="235785" y="25352"/>
                  </a:lnTo>
                  <a:lnTo>
                    <a:pt x="277820"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EA9999"/>
            </a:solidFill>
          </p:spPr>
          <p:txBody>
            <a:bodyPr wrap="square" lIns="0" tIns="0" rIns="0" bIns="0" rtlCol="0"/>
            <a:lstStyle/>
            <a:p>
              <a:endParaRPr sz="2400"/>
            </a:p>
          </p:txBody>
        </p:sp>
        <p:sp>
          <p:nvSpPr>
            <p:cNvPr id="30" name="object 30"/>
            <p:cNvSpPr/>
            <p:nvPr/>
          </p:nvSpPr>
          <p:spPr>
            <a:xfrm>
              <a:off x="7487927" y="3598348"/>
              <a:ext cx="303530" cy="302260"/>
            </a:xfrm>
            <a:custGeom>
              <a:avLst/>
              <a:gdLst/>
              <a:ahLst/>
              <a:cxnLst/>
              <a:rect l="l" t="t" r="r" b="b"/>
              <a:pathLst>
                <a:path w="303529" h="302260">
                  <a:moveTo>
                    <a:pt x="0" y="150899"/>
                  </a:moveTo>
                  <a:lnTo>
                    <a:pt x="7731" y="103204"/>
                  </a:lnTo>
                  <a:lnTo>
                    <a:pt x="29259" y="61780"/>
                  </a:lnTo>
                  <a:lnTo>
                    <a:pt x="62087" y="29115"/>
                  </a:lnTo>
                  <a:lnTo>
                    <a:pt x="103716" y="7693"/>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sp>
          <p:nvSpPr>
            <p:cNvPr id="31" name="object 31"/>
            <p:cNvSpPr/>
            <p:nvPr/>
          </p:nvSpPr>
          <p:spPr>
            <a:xfrm>
              <a:off x="6597587" y="3055050"/>
              <a:ext cx="1431290" cy="1388745"/>
            </a:xfrm>
            <a:custGeom>
              <a:avLst/>
              <a:gdLst/>
              <a:ahLst/>
              <a:cxnLst/>
              <a:rect l="l" t="t" r="r" b="b"/>
              <a:pathLst>
                <a:path w="1431290" h="1388745">
                  <a:moveTo>
                    <a:pt x="0" y="694199"/>
                  </a:moveTo>
                  <a:lnTo>
                    <a:pt x="1650" y="646670"/>
                  </a:lnTo>
                  <a:lnTo>
                    <a:pt x="6531" y="600001"/>
                  </a:lnTo>
                  <a:lnTo>
                    <a:pt x="14536" y="554294"/>
                  </a:lnTo>
                  <a:lnTo>
                    <a:pt x="25558" y="509654"/>
                  </a:lnTo>
                  <a:lnTo>
                    <a:pt x="39490" y="466183"/>
                  </a:lnTo>
                  <a:lnTo>
                    <a:pt x="56227" y="423986"/>
                  </a:lnTo>
                  <a:lnTo>
                    <a:pt x="75661" y="383165"/>
                  </a:lnTo>
                  <a:lnTo>
                    <a:pt x="97686" y="343823"/>
                  </a:lnTo>
                  <a:lnTo>
                    <a:pt x="122196" y="306066"/>
                  </a:lnTo>
                  <a:lnTo>
                    <a:pt x="149083" y="269995"/>
                  </a:lnTo>
                  <a:lnTo>
                    <a:pt x="178241" y="235714"/>
                  </a:lnTo>
                  <a:lnTo>
                    <a:pt x="209565" y="203326"/>
                  </a:lnTo>
                  <a:lnTo>
                    <a:pt x="242946" y="172935"/>
                  </a:lnTo>
                  <a:lnTo>
                    <a:pt x="278279" y="144645"/>
                  </a:lnTo>
                  <a:lnTo>
                    <a:pt x="315457" y="118558"/>
                  </a:lnTo>
                  <a:lnTo>
                    <a:pt x="354373" y="94778"/>
                  </a:lnTo>
                  <a:lnTo>
                    <a:pt x="394921" y="73409"/>
                  </a:lnTo>
                  <a:lnTo>
                    <a:pt x="436995" y="54553"/>
                  </a:lnTo>
                  <a:lnTo>
                    <a:pt x="480487" y="38315"/>
                  </a:lnTo>
                  <a:lnTo>
                    <a:pt x="525291" y="24797"/>
                  </a:lnTo>
                  <a:lnTo>
                    <a:pt x="571301" y="14103"/>
                  </a:lnTo>
                  <a:lnTo>
                    <a:pt x="618410" y="6337"/>
                  </a:lnTo>
                  <a:lnTo>
                    <a:pt x="666512" y="1601"/>
                  </a:lnTo>
                  <a:lnTo>
                    <a:pt x="715499" y="0"/>
                  </a:lnTo>
                  <a:lnTo>
                    <a:pt x="767030" y="1801"/>
                  </a:lnTo>
                  <a:lnTo>
                    <a:pt x="817995" y="7156"/>
                  </a:lnTo>
                  <a:lnTo>
                    <a:pt x="868213" y="15993"/>
                  </a:lnTo>
                  <a:lnTo>
                    <a:pt x="917505" y="28240"/>
                  </a:lnTo>
                  <a:lnTo>
                    <a:pt x="965689" y="43822"/>
                  </a:lnTo>
                  <a:lnTo>
                    <a:pt x="1012585" y="62669"/>
                  </a:lnTo>
                  <a:lnTo>
                    <a:pt x="1058014" y="84708"/>
                  </a:lnTo>
                  <a:lnTo>
                    <a:pt x="1101793" y="109865"/>
                  </a:lnTo>
                  <a:lnTo>
                    <a:pt x="1143743" y="138069"/>
                  </a:lnTo>
                  <a:lnTo>
                    <a:pt x="1183684" y="169247"/>
                  </a:lnTo>
                  <a:lnTo>
                    <a:pt x="1221434" y="203326"/>
                  </a:lnTo>
                  <a:lnTo>
                    <a:pt x="1256559" y="239953"/>
                  </a:lnTo>
                  <a:lnTo>
                    <a:pt x="1288694" y="278704"/>
                  </a:lnTo>
                  <a:lnTo>
                    <a:pt x="1317763" y="319405"/>
                  </a:lnTo>
                  <a:lnTo>
                    <a:pt x="1343692" y="361882"/>
                  </a:lnTo>
                  <a:lnTo>
                    <a:pt x="1366407" y="405958"/>
                  </a:lnTo>
                  <a:lnTo>
                    <a:pt x="1385832" y="451458"/>
                  </a:lnTo>
                  <a:lnTo>
                    <a:pt x="1401893" y="498208"/>
                  </a:lnTo>
                  <a:lnTo>
                    <a:pt x="1414515" y="546032"/>
                  </a:lnTo>
                  <a:lnTo>
                    <a:pt x="1423623" y="594755"/>
                  </a:lnTo>
                  <a:lnTo>
                    <a:pt x="1429143" y="644203"/>
                  </a:lnTo>
                  <a:lnTo>
                    <a:pt x="1430999" y="694199"/>
                  </a:lnTo>
                  <a:lnTo>
                    <a:pt x="1429349" y="741729"/>
                  </a:lnTo>
                  <a:lnTo>
                    <a:pt x="1424468" y="788398"/>
                  </a:lnTo>
                  <a:lnTo>
                    <a:pt x="1416463" y="834105"/>
                  </a:lnTo>
                  <a:lnTo>
                    <a:pt x="1405441" y="878745"/>
                  </a:lnTo>
                  <a:lnTo>
                    <a:pt x="1391509" y="922216"/>
                  </a:lnTo>
                  <a:lnTo>
                    <a:pt x="1374772" y="964413"/>
                  </a:lnTo>
                  <a:lnTo>
                    <a:pt x="1355338" y="1005234"/>
                  </a:lnTo>
                  <a:lnTo>
                    <a:pt x="1333313" y="1044575"/>
                  </a:lnTo>
                  <a:lnTo>
                    <a:pt x="1308803" y="1082333"/>
                  </a:lnTo>
                  <a:lnTo>
                    <a:pt x="1281916" y="1118404"/>
                  </a:lnTo>
                  <a:lnTo>
                    <a:pt x="1252758" y="1152685"/>
                  </a:lnTo>
                  <a:lnTo>
                    <a:pt x="1221434" y="1185073"/>
                  </a:lnTo>
                  <a:lnTo>
                    <a:pt x="1188053" y="1215464"/>
                  </a:lnTo>
                  <a:lnTo>
                    <a:pt x="1152720" y="1243754"/>
                  </a:lnTo>
                  <a:lnTo>
                    <a:pt x="1115542" y="1269841"/>
                  </a:lnTo>
                  <a:lnTo>
                    <a:pt x="1076626" y="1293621"/>
                  </a:lnTo>
                  <a:lnTo>
                    <a:pt x="1036078" y="1314990"/>
                  </a:lnTo>
                  <a:lnTo>
                    <a:pt x="994004" y="1333846"/>
                  </a:lnTo>
                  <a:lnTo>
                    <a:pt x="950512" y="1350084"/>
                  </a:lnTo>
                  <a:lnTo>
                    <a:pt x="905708" y="1363602"/>
                  </a:lnTo>
                  <a:lnTo>
                    <a:pt x="859698" y="1374296"/>
                  </a:lnTo>
                  <a:lnTo>
                    <a:pt x="812589" y="1382062"/>
                  </a:lnTo>
                  <a:lnTo>
                    <a:pt x="764487" y="1386798"/>
                  </a:lnTo>
                  <a:lnTo>
                    <a:pt x="715499" y="1388399"/>
                  </a:lnTo>
                  <a:lnTo>
                    <a:pt x="666512" y="1386798"/>
                  </a:lnTo>
                  <a:lnTo>
                    <a:pt x="618410" y="1382062"/>
                  </a:lnTo>
                  <a:lnTo>
                    <a:pt x="571301" y="1374296"/>
                  </a:lnTo>
                  <a:lnTo>
                    <a:pt x="525291" y="1363602"/>
                  </a:lnTo>
                  <a:lnTo>
                    <a:pt x="480487" y="1350084"/>
                  </a:lnTo>
                  <a:lnTo>
                    <a:pt x="436995" y="1333846"/>
                  </a:lnTo>
                  <a:lnTo>
                    <a:pt x="394921" y="1314990"/>
                  </a:lnTo>
                  <a:lnTo>
                    <a:pt x="354373" y="1293621"/>
                  </a:lnTo>
                  <a:lnTo>
                    <a:pt x="315457" y="1269841"/>
                  </a:lnTo>
                  <a:lnTo>
                    <a:pt x="278279" y="1243754"/>
                  </a:lnTo>
                  <a:lnTo>
                    <a:pt x="242946" y="1215464"/>
                  </a:lnTo>
                  <a:lnTo>
                    <a:pt x="209565" y="1185073"/>
                  </a:lnTo>
                  <a:lnTo>
                    <a:pt x="178241" y="1152685"/>
                  </a:lnTo>
                  <a:lnTo>
                    <a:pt x="149083" y="1118404"/>
                  </a:lnTo>
                  <a:lnTo>
                    <a:pt x="122196" y="1082333"/>
                  </a:lnTo>
                  <a:lnTo>
                    <a:pt x="97686" y="1044575"/>
                  </a:lnTo>
                  <a:lnTo>
                    <a:pt x="75661" y="1005234"/>
                  </a:lnTo>
                  <a:lnTo>
                    <a:pt x="56227" y="964413"/>
                  </a:lnTo>
                  <a:lnTo>
                    <a:pt x="39490" y="922216"/>
                  </a:lnTo>
                  <a:lnTo>
                    <a:pt x="25558" y="878745"/>
                  </a:lnTo>
                  <a:lnTo>
                    <a:pt x="14536" y="834105"/>
                  </a:lnTo>
                  <a:lnTo>
                    <a:pt x="6531" y="788398"/>
                  </a:lnTo>
                  <a:lnTo>
                    <a:pt x="1650" y="741729"/>
                  </a:lnTo>
                  <a:lnTo>
                    <a:pt x="0" y="694199"/>
                  </a:lnTo>
                  <a:close/>
                </a:path>
              </a:pathLst>
            </a:custGeom>
            <a:ln w="9524">
              <a:solidFill>
                <a:srgbClr val="999999"/>
              </a:solidFill>
            </a:ln>
          </p:spPr>
          <p:txBody>
            <a:bodyPr wrap="square" lIns="0" tIns="0" rIns="0" bIns="0" rtlCol="0"/>
            <a:lstStyle/>
            <a:p>
              <a:endParaRPr sz="2400"/>
            </a:p>
          </p:txBody>
        </p:sp>
      </p:grpSp>
      <p:grpSp>
        <p:nvGrpSpPr>
          <p:cNvPr id="32" name="object 32"/>
          <p:cNvGrpSpPr/>
          <p:nvPr/>
        </p:nvGrpSpPr>
        <p:grpSpPr>
          <a:xfrm>
            <a:off x="1474513" y="3324260"/>
            <a:ext cx="430107" cy="428413"/>
            <a:chOff x="1105885" y="2898775"/>
            <a:chExt cx="322580" cy="321310"/>
          </a:xfrm>
        </p:grpSpPr>
        <p:sp>
          <p:nvSpPr>
            <p:cNvPr id="33" name="object 33"/>
            <p:cNvSpPr/>
            <p:nvPr/>
          </p:nvSpPr>
          <p:spPr>
            <a:xfrm>
              <a:off x="1115410" y="2908299"/>
              <a:ext cx="303530" cy="302260"/>
            </a:xfrm>
            <a:custGeom>
              <a:avLst/>
              <a:gdLst/>
              <a:ahLst/>
              <a:cxnLst/>
              <a:rect l="l" t="t" r="r" b="b"/>
              <a:pathLst>
                <a:path w="303530" h="302260">
                  <a:moveTo>
                    <a:pt x="151649" y="301799"/>
                  </a:moveTo>
                  <a:lnTo>
                    <a:pt x="103716" y="294107"/>
                  </a:lnTo>
                  <a:lnTo>
                    <a:pt x="62087" y="272685"/>
                  </a:lnTo>
                  <a:lnTo>
                    <a:pt x="29259" y="240019"/>
                  </a:lnTo>
                  <a:lnTo>
                    <a:pt x="7731" y="198596"/>
                  </a:lnTo>
                  <a:lnTo>
                    <a:pt x="0" y="150899"/>
                  </a:lnTo>
                  <a:lnTo>
                    <a:pt x="7731" y="103203"/>
                  </a:lnTo>
                  <a:lnTo>
                    <a:pt x="29259" y="61780"/>
                  </a:lnTo>
                  <a:lnTo>
                    <a:pt x="62087" y="29114"/>
                  </a:lnTo>
                  <a:lnTo>
                    <a:pt x="103716" y="7692"/>
                  </a:lnTo>
                  <a:lnTo>
                    <a:pt x="151649" y="0"/>
                  </a:lnTo>
                  <a:lnTo>
                    <a:pt x="181373" y="2926"/>
                  </a:lnTo>
                  <a:lnTo>
                    <a:pt x="235785" y="25353"/>
                  </a:lnTo>
                  <a:lnTo>
                    <a:pt x="277821" y="67180"/>
                  </a:lnTo>
                  <a:lnTo>
                    <a:pt x="300359" y="121323"/>
                  </a:lnTo>
                  <a:lnTo>
                    <a:pt x="303299" y="150899"/>
                  </a:lnTo>
                  <a:lnTo>
                    <a:pt x="295568" y="198596"/>
                  </a:lnTo>
                  <a:lnTo>
                    <a:pt x="274040" y="240019"/>
                  </a:lnTo>
                  <a:lnTo>
                    <a:pt x="241212" y="272685"/>
                  </a:lnTo>
                  <a:lnTo>
                    <a:pt x="199583" y="294107"/>
                  </a:lnTo>
                  <a:lnTo>
                    <a:pt x="151649" y="301799"/>
                  </a:lnTo>
                  <a:close/>
                </a:path>
              </a:pathLst>
            </a:custGeom>
            <a:solidFill>
              <a:srgbClr val="6C9EEB"/>
            </a:solidFill>
          </p:spPr>
          <p:txBody>
            <a:bodyPr wrap="square" lIns="0" tIns="0" rIns="0" bIns="0" rtlCol="0"/>
            <a:lstStyle/>
            <a:p>
              <a:endParaRPr sz="2400"/>
            </a:p>
          </p:txBody>
        </p:sp>
        <p:sp>
          <p:nvSpPr>
            <p:cNvPr id="34" name="object 34"/>
            <p:cNvSpPr/>
            <p:nvPr/>
          </p:nvSpPr>
          <p:spPr>
            <a:xfrm>
              <a:off x="1115410" y="2908300"/>
              <a:ext cx="303530" cy="302260"/>
            </a:xfrm>
            <a:custGeom>
              <a:avLst/>
              <a:gdLst/>
              <a:ahLst/>
              <a:cxnLst/>
              <a:rect l="l" t="t" r="r" b="b"/>
              <a:pathLst>
                <a:path w="303530" h="302260">
                  <a:moveTo>
                    <a:pt x="0" y="150899"/>
                  </a:moveTo>
                  <a:lnTo>
                    <a:pt x="7731" y="103203"/>
                  </a:lnTo>
                  <a:lnTo>
                    <a:pt x="29259" y="61780"/>
                  </a:lnTo>
                  <a:lnTo>
                    <a:pt x="62087" y="29114"/>
                  </a:lnTo>
                  <a:lnTo>
                    <a:pt x="103716" y="7692"/>
                  </a:lnTo>
                  <a:lnTo>
                    <a:pt x="151649" y="0"/>
                  </a:lnTo>
                  <a:lnTo>
                    <a:pt x="209683" y="11486"/>
                  </a:lnTo>
                  <a:lnTo>
                    <a:pt x="258882" y="44197"/>
                  </a:lnTo>
                  <a:lnTo>
                    <a:pt x="291756" y="93153"/>
                  </a:lnTo>
                  <a:lnTo>
                    <a:pt x="303299" y="150899"/>
                  </a:lnTo>
                  <a:lnTo>
                    <a:pt x="295568" y="198596"/>
                  </a:lnTo>
                  <a:lnTo>
                    <a:pt x="274040" y="240019"/>
                  </a:lnTo>
                  <a:lnTo>
                    <a:pt x="241212" y="272685"/>
                  </a:lnTo>
                  <a:lnTo>
                    <a:pt x="199583" y="294107"/>
                  </a:lnTo>
                  <a:lnTo>
                    <a:pt x="151649" y="301799"/>
                  </a:lnTo>
                  <a:lnTo>
                    <a:pt x="103716" y="294107"/>
                  </a:lnTo>
                  <a:lnTo>
                    <a:pt x="62087" y="272685"/>
                  </a:lnTo>
                  <a:lnTo>
                    <a:pt x="29259" y="240019"/>
                  </a:lnTo>
                  <a:lnTo>
                    <a:pt x="7731" y="198596"/>
                  </a:lnTo>
                  <a:lnTo>
                    <a:pt x="0" y="150899"/>
                  </a:lnTo>
                  <a:close/>
                </a:path>
              </a:pathLst>
            </a:custGeom>
            <a:ln w="19049">
              <a:solidFill>
                <a:srgbClr val="595959"/>
              </a:solidFill>
            </a:ln>
          </p:spPr>
          <p:txBody>
            <a:bodyPr wrap="square" lIns="0" tIns="0" rIns="0" bIns="0" rtlCol="0"/>
            <a:lstStyle/>
            <a:p>
              <a:endParaRPr sz="2400"/>
            </a:p>
          </p:txBody>
        </p:sp>
      </p:grpSp>
      <p:sp>
        <p:nvSpPr>
          <p:cNvPr id="35" name="object 35"/>
          <p:cNvSpPr txBox="1"/>
          <p:nvPr/>
        </p:nvSpPr>
        <p:spPr>
          <a:xfrm>
            <a:off x="4795134" y="3655167"/>
            <a:ext cx="1557020" cy="324875"/>
          </a:xfrm>
          <a:prstGeom prst="rect">
            <a:avLst/>
          </a:prstGeom>
        </p:spPr>
        <p:txBody>
          <a:bodyPr vert="horz" wrap="square" lIns="0" tIns="16933" rIns="0" bIns="0" rtlCol="0">
            <a:spAutoFit/>
          </a:bodyPr>
          <a:lstStyle/>
          <a:p>
            <a:pPr marL="16933">
              <a:spcBef>
                <a:spcPts val="133"/>
              </a:spcBef>
            </a:pPr>
            <a:r>
              <a:rPr sz="2000" dirty="0">
                <a:solidFill>
                  <a:srgbClr val="FFFFFF"/>
                </a:solidFill>
                <a:latin typeface="Roboto"/>
                <a:cs typeface="Roboto"/>
              </a:rPr>
              <a:t>After</a:t>
            </a:r>
            <a:r>
              <a:rPr sz="2000" spc="-80" dirty="0">
                <a:solidFill>
                  <a:srgbClr val="FFFFFF"/>
                </a:solidFill>
                <a:latin typeface="Roboto"/>
                <a:cs typeface="Roboto"/>
              </a:rPr>
              <a:t> </a:t>
            </a:r>
            <a:r>
              <a:rPr sz="2000" spc="-27" dirty="0">
                <a:solidFill>
                  <a:srgbClr val="FFFFFF"/>
                </a:solidFill>
                <a:latin typeface="Roboto"/>
                <a:cs typeface="Roboto"/>
              </a:rPr>
              <a:t>learning</a:t>
            </a:r>
            <a:endParaRPr sz="2000">
              <a:latin typeface="Roboto"/>
              <a:cs typeface="Roboto"/>
            </a:endParaRPr>
          </a:p>
        </p:txBody>
      </p:sp>
      <p:sp>
        <p:nvSpPr>
          <p:cNvPr id="41" name="Content Placeholder 40">
            <a:extLst>
              <a:ext uri="{FF2B5EF4-FFF2-40B4-BE49-F238E27FC236}">
                <a16:creationId xmlns:a16="http://schemas.microsoft.com/office/drawing/2014/main" id="{E96016A9-E1F3-4EDE-4204-899CE7BAB041}"/>
              </a:ext>
            </a:extLst>
          </p:cNvPr>
          <p:cNvSpPr>
            <a:spLocks noGrp="1"/>
          </p:cNvSpPr>
          <p:nvPr>
            <p:ph idx="1"/>
          </p:nvPr>
        </p:nvSpPr>
        <p:spPr>
          <a:xfrm>
            <a:off x="373625" y="1126836"/>
            <a:ext cx="11485865" cy="4742258"/>
          </a:xfrm>
        </p:spPr>
        <p:txBody>
          <a:bodyPr/>
          <a:lstStyle/>
          <a:p>
            <a:pPr marL="0" indent="0">
              <a:lnSpc>
                <a:spcPct val="150000"/>
              </a:lnSpc>
              <a:buNone/>
            </a:pPr>
            <a:r>
              <a:rPr lang="en-US" sz="2400" spc="-13" dirty="0">
                <a:solidFill>
                  <a:srgbClr val="434343"/>
                </a:solidFill>
                <a:cs typeface="Roboto Lt"/>
              </a:rPr>
              <a:t>The</a:t>
            </a:r>
            <a:r>
              <a:rPr lang="en-US" sz="2400" dirty="0">
                <a:solidFill>
                  <a:srgbClr val="434343"/>
                </a:solidFill>
                <a:cs typeface="Roboto Lt"/>
              </a:rPr>
              <a:t> </a:t>
            </a:r>
            <a:r>
              <a:rPr lang="en-US" sz="2400" spc="-13" dirty="0">
                <a:solidFill>
                  <a:srgbClr val="434343"/>
                </a:solidFill>
                <a:cs typeface="Roboto Lt"/>
              </a:rPr>
              <a:t>goal</a:t>
            </a:r>
            <a:r>
              <a:rPr lang="en-US" sz="2400" dirty="0">
                <a:solidFill>
                  <a:srgbClr val="434343"/>
                </a:solidFill>
                <a:cs typeface="Roboto Lt"/>
              </a:rPr>
              <a:t> </a:t>
            </a:r>
            <a:r>
              <a:rPr lang="en-US" sz="2400" spc="7" dirty="0">
                <a:solidFill>
                  <a:srgbClr val="434343"/>
                </a:solidFill>
                <a:cs typeface="Roboto Lt"/>
              </a:rPr>
              <a:t>of </a:t>
            </a:r>
            <a:r>
              <a:rPr lang="en-US" sz="2400" spc="-20" dirty="0">
                <a:solidFill>
                  <a:srgbClr val="434343"/>
                </a:solidFill>
                <a:cs typeface="Roboto Lt"/>
              </a:rPr>
              <a:t>contrastive</a:t>
            </a:r>
            <a:r>
              <a:rPr lang="en-US" sz="2400" dirty="0">
                <a:solidFill>
                  <a:srgbClr val="434343"/>
                </a:solidFill>
                <a:cs typeface="Roboto Lt"/>
              </a:rPr>
              <a:t> </a:t>
            </a:r>
            <a:r>
              <a:rPr lang="en-US" sz="2400" spc="-13" dirty="0">
                <a:solidFill>
                  <a:srgbClr val="434343"/>
                </a:solidFill>
                <a:cs typeface="Roboto Lt"/>
              </a:rPr>
              <a:t>representation</a:t>
            </a:r>
            <a:r>
              <a:rPr lang="en-US" sz="2400" spc="7" dirty="0">
                <a:solidFill>
                  <a:srgbClr val="434343"/>
                </a:solidFill>
                <a:cs typeface="Roboto Lt"/>
              </a:rPr>
              <a:t> </a:t>
            </a:r>
            <a:r>
              <a:rPr lang="en-US" sz="2400" spc="-20" dirty="0">
                <a:solidFill>
                  <a:srgbClr val="434343"/>
                </a:solidFill>
                <a:cs typeface="Roboto Lt"/>
              </a:rPr>
              <a:t>learning</a:t>
            </a:r>
            <a:r>
              <a:rPr lang="en-US" sz="2400" dirty="0">
                <a:solidFill>
                  <a:srgbClr val="434343"/>
                </a:solidFill>
                <a:cs typeface="Roboto Lt"/>
              </a:rPr>
              <a:t> </a:t>
            </a:r>
            <a:r>
              <a:rPr lang="en-US" sz="2400" spc="-13" dirty="0">
                <a:solidFill>
                  <a:srgbClr val="434343"/>
                </a:solidFill>
                <a:cs typeface="Roboto Lt"/>
              </a:rPr>
              <a:t>is</a:t>
            </a:r>
            <a:r>
              <a:rPr lang="en-US" sz="2400" spc="7" dirty="0">
                <a:solidFill>
                  <a:srgbClr val="434343"/>
                </a:solidFill>
                <a:cs typeface="Roboto Lt"/>
              </a:rPr>
              <a:t> </a:t>
            </a:r>
            <a:r>
              <a:rPr lang="en-US" sz="2400" spc="-13" dirty="0">
                <a:solidFill>
                  <a:srgbClr val="434343"/>
                </a:solidFill>
                <a:cs typeface="Roboto Lt"/>
              </a:rPr>
              <a:t>to</a:t>
            </a:r>
            <a:r>
              <a:rPr lang="en-US" sz="2400" dirty="0">
                <a:solidFill>
                  <a:srgbClr val="434343"/>
                </a:solidFill>
                <a:cs typeface="Roboto Lt"/>
              </a:rPr>
              <a:t> </a:t>
            </a:r>
            <a:r>
              <a:rPr lang="en-US" sz="2400" spc="-13" dirty="0">
                <a:solidFill>
                  <a:srgbClr val="434343"/>
                </a:solidFill>
                <a:cs typeface="Roboto Lt"/>
              </a:rPr>
              <a:t>learn</a:t>
            </a:r>
            <a:r>
              <a:rPr lang="en-US" sz="2400" spc="7" dirty="0">
                <a:solidFill>
                  <a:srgbClr val="434343"/>
                </a:solidFill>
                <a:cs typeface="Roboto Lt"/>
              </a:rPr>
              <a:t> </a:t>
            </a:r>
            <a:r>
              <a:rPr lang="en-US" sz="2400" spc="-20" dirty="0">
                <a:solidFill>
                  <a:srgbClr val="434343"/>
                </a:solidFill>
                <a:cs typeface="Roboto Lt"/>
              </a:rPr>
              <a:t>such</a:t>
            </a:r>
            <a:r>
              <a:rPr lang="en-US" sz="2400" dirty="0">
                <a:solidFill>
                  <a:srgbClr val="434343"/>
                </a:solidFill>
                <a:cs typeface="Roboto Lt"/>
              </a:rPr>
              <a:t> </a:t>
            </a:r>
            <a:r>
              <a:rPr lang="en-US" sz="2400" spc="-20" dirty="0">
                <a:solidFill>
                  <a:srgbClr val="434343"/>
                </a:solidFill>
                <a:cs typeface="Roboto Lt"/>
              </a:rPr>
              <a:t>an</a:t>
            </a:r>
            <a:r>
              <a:rPr lang="en-US" sz="2400" spc="7" dirty="0">
                <a:solidFill>
                  <a:srgbClr val="434343"/>
                </a:solidFill>
                <a:cs typeface="Roboto Lt"/>
              </a:rPr>
              <a:t> </a:t>
            </a:r>
            <a:r>
              <a:rPr lang="en-US" sz="2400" spc="-13" dirty="0">
                <a:solidFill>
                  <a:srgbClr val="434343"/>
                </a:solidFill>
                <a:cs typeface="Roboto Lt"/>
              </a:rPr>
              <a:t>embedding</a:t>
            </a:r>
            <a:r>
              <a:rPr lang="en-US" sz="2400" dirty="0">
                <a:solidFill>
                  <a:srgbClr val="434343"/>
                </a:solidFill>
                <a:cs typeface="Roboto Lt"/>
              </a:rPr>
              <a:t> </a:t>
            </a:r>
            <a:r>
              <a:rPr lang="en-US" sz="2400" spc="-13" dirty="0">
                <a:solidFill>
                  <a:srgbClr val="434343"/>
                </a:solidFill>
                <a:cs typeface="Roboto Lt"/>
              </a:rPr>
              <a:t>space</a:t>
            </a:r>
            <a:r>
              <a:rPr lang="en-US" sz="2400" spc="7" dirty="0">
                <a:solidFill>
                  <a:srgbClr val="434343"/>
                </a:solidFill>
                <a:cs typeface="Roboto Lt"/>
              </a:rPr>
              <a:t> </a:t>
            </a:r>
            <a:r>
              <a:rPr lang="en-US" sz="2400" spc="-20" dirty="0">
                <a:solidFill>
                  <a:srgbClr val="434343"/>
                </a:solidFill>
                <a:cs typeface="Roboto Lt"/>
              </a:rPr>
              <a:t>in </a:t>
            </a:r>
            <a:r>
              <a:rPr lang="en-US" sz="2400" spc="-533" dirty="0">
                <a:solidFill>
                  <a:srgbClr val="434343"/>
                </a:solidFill>
                <a:cs typeface="Roboto Lt"/>
              </a:rPr>
              <a:t> </a:t>
            </a:r>
            <a:r>
              <a:rPr lang="en-US" sz="2400" spc="-20" dirty="0">
                <a:solidFill>
                  <a:srgbClr val="434343"/>
                </a:solidFill>
                <a:cs typeface="Roboto Lt"/>
              </a:rPr>
              <a:t>which</a:t>
            </a:r>
            <a:r>
              <a:rPr lang="en-US" sz="2400" spc="20" dirty="0">
                <a:solidFill>
                  <a:srgbClr val="434343"/>
                </a:solidFill>
                <a:cs typeface="Roboto Lt"/>
              </a:rPr>
              <a:t> </a:t>
            </a:r>
            <a:r>
              <a:rPr lang="en-US" sz="2400" i="1" spc="-33" dirty="0">
                <a:solidFill>
                  <a:srgbClr val="434343"/>
                </a:solidFill>
                <a:cs typeface="Roboto Lt"/>
              </a:rPr>
              <a:t>similar</a:t>
            </a:r>
            <a:r>
              <a:rPr lang="en-US" sz="2400" i="1" dirty="0">
                <a:solidFill>
                  <a:srgbClr val="434343"/>
                </a:solidFill>
                <a:cs typeface="Roboto Lt"/>
              </a:rPr>
              <a:t> </a:t>
            </a:r>
            <a:r>
              <a:rPr lang="en-US" sz="2400" spc="-13" dirty="0">
                <a:solidFill>
                  <a:srgbClr val="434343"/>
                </a:solidFill>
                <a:cs typeface="Roboto Lt"/>
              </a:rPr>
              <a:t>sample</a:t>
            </a:r>
            <a:r>
              <a:rPr lang="en-US" sz="2400" dirty="0">
                <a:solidFill>
                  <a:srgbClr val="434343"/>
                </a:solidFill>
                <a:cs typeface="Roboto Lt"/>
              </a:rPr>
              <a:t> </a:t>
            </a:r>
            <a:r>
              <a:rPr lang="en-US" sz="2400" spc="-13" dirty="0">
                <a:solidFill>
                  <a:srgbClr val="434343"/>
                </a:solidFill>
                <a:cs typeface="Roboto Lt"/>
              </a:rPr>
              <a:t>pairs</a:t>
            </a:r>
            <a:r>
              <a:rPr lang="en-US" sz="2400" dirty="0">
                <a:solidFill>
                  <a:srgbClr val="434343"/>
                </a:solidFill>
                <a:cs typeface="Roboto Lt"/>
              </a:rPr>
              <a:t> </a:t>
            </a:r>
            <a:r>
              <a:rPr lang="en-US" sz="2400" spc="-20" dirty="0">
                <a:solidFill>
                  <a:srgbClr val="434343"/>
                </a:solidFill>
                <a:cs typeface="Roboto Lt"/>
              </a:rPr>
              <a:t>stay</a:t>
            </a:r>
            <a:r>
              <a:rPr lang="en-US" sz="2400" spc="13" dirty="0">
                <a:solidFill>
                  <a:srgbClr val="434343"/>
                </a:solidFill>
                <a:cs typeface="Roboto Lt"/>
              </a:rPr>
              <a:t> </a:t>
            </a:r>
            <a:r>
              <a:rPr lang="en-US" sz="2400" i="1" spc="-27" dirty="0">
                <a:solidFill>
                  <a:srgbClr val="434343"/>
                </a:solidFill>
                <a:cs typeface="Roboto Lt"/>
              </a:rPr>
              <a:t>close</a:t>
            </a:r>
            <a:r>
              <a:rPr lang="en-US" sz="2400" i="1" spc="7" dirty="0">
                <a:solidFill>
                  <a:srgbClr val="434343"/>
                </a:solidFill>
                <a:cs typeface="Roboto Lt"/>
              </a:rPr>
              <a:t> </a:t>
            </a:r>
            <a:r>
              <a:rPr lang="en-US" sz="2400" spc="-13" dirty="0">
                <a:solidFill>
                  <a:srgbClr val="434343"/>
                </a:solidFill>
                <a:cs typeface="Roboto Lt"/>
              </a:rPr>
              <a:t>to</a:t>
            </a:r>
            <a:r>
              <a:rPr lang="en-US" sz="2400" spc="7" dirty="0">
                <a:solidFill>
                  <a:srgbClr val="434343"/>
                </a:solidFill>
                <a:cs typeface="Roboto Lt"/>
              </a:rPr>
              <a:t> </a:t>
            </a:r>
            <a:r>
              <a:rPr lang="en-US" sz="2400" spc="-13" dirty="0">
                <a:solidFill>
                  <a:srgbClr val="434343"/>
                </a:solidFill>
                <a:cs typeface="Roboto Lt"/>
              </a:rPr>
              <a:t>each</a:t>
            </a:r>
            <a:r>
              <a:rPr lang="en-US" sz="2400" dirty="0">
                <a:solidFill>
                  <a:srgbClr val="434343"/>
                </a:solidFill>
                <a:cs typeface="Roboto Lt"/>
              </a:rPr>
              <a:t> </a:t>
            </a:r>
            <a:r>
              <a:rPr lang="en-US" sz="2400" spc="-13" dirty="0">
                <a:solidFill>
                  <a:srgbClr val="434343"/>
                </a:solidFill>
                <a:cs typeface="Roboto Lt"/>
              </a:rPr>
              <a:t>other</a:t>
            </a:r>
            <a:r>
              <a:rPr lang="en-US" sz="2400" dirty="0">
                <a:solidFill>
                  <a:srgbClr val="434343"/>
                </a:solidFill>
                <a:cs typeface="Roboto Lt"/>
              </a:rPr>
              <a:t> </a:t>
            </a:r>
            <a:r>
              <a:rPr lang="en-US" sz="2400" spc="-13" dirty="0">
                <a:solidFill>
                  <a:srgbClr val="434343"/>
                </a:solidFill>
                <a:cs typeface="Roboto Lt"/>
              </a:rPr>
              <a:t>while</a:t>
            </a:r>
            <a:r>
              <a:rPr lang="en-US" sz="2400" spc="27" dirty="0">
                <a:solidFill>
                  <a:srgbClr val="434343"/>
                </a:solidFill>
                <a:cs typeface="Roboto Lt"/>
              </a:rPr>
              <a:t> </a:t>
            </a:r>
            <a:r>
              <a:rPr lang="en-US" sz="2400" i="1" spc="-33" dirty="0">
                <a:solidFill>
                  <a:srgbClr val="434343"/>
                </a:solidFill>
                <a:cs typeface="Roboto Lt"/>
              </a:rPr>
              <a:t>dissimilar</a:t>
            </a:r>
            <a:r>
              <a:rPr lang="en-US" sz="2400" i="1" spc="20" dirty="0">
                <a:solidFill>
                  <a:srgbClr val="434343"/>
                </a:solidFill>
                <a:cs typeface="Roboto Lt"/>
              </a:rPr>
              <a:t> </a:t>
            </a:r>
            <a:r>
              <a:rPr lang="en-US" sz="2400" spc="-13" dirty="0">
                <a:solidFill>
                  <a:srgbClr val="434343"/>
                </a:solidFill>
                <a:cs typeface="Roboto Lt"/>
              </a:rPr>
              <a:t>ones</a:t>
            </a:r>
            <a:r>
              <a:rPr lang="en-US" sz="2400" dirty="0">
                <a:solidFill>
                  <a:srgbClr val="434343"/>
                </a:solidFill>
                <a:cs typeface="Roboto Lt"/>
              </a:rPr>
              <a:t> </a:t>
            </a:r>
            <a:r>
              <a:rPr lang="en-US" sz="2400" spc="-20" dirty="0">
                <a:solidFill>
                  <a:srgbClr val="434343"/>
                </a:solidFill>
                <a:cs typeface="Roboto Lt"/>
              </a:rPr>
              <a:t>are</a:t>
            </a:r>
            <a:r>
              <a:rPr lang="en-US" sz="2400" dirty="0">
                <a:solidFill>
                  <a:srgbClr val="434343"/>
                </a:solidFill>
                <a:cs typeface="Roboto Lt"/>
              </a:rPr>
              <a:t> </a:t>
            </a:r>
            <a:r>
              <a:rPr lang="en-US" sz="2400" i="1" spc="-20" dirty="0">
                <a:solidFill>
                  <a:srgbClr val="434343"/>
                </a:solidFill>
                <a:cs typeface="Roboto Lt"/>
              </a:rPr>
              <a:t>far</a:t>
            </a:r>
            <a:r>
              <a:rPr lang="en-US" sz="2400" i="1" dirty="0">
                <a:solidFill>
                  <a:srgbClr val="434343"/>
                </a:solidFill>
                <a:cs typeface="Roboto Lt"/>
              </a:rPr>
              <a:t> </a:t>
            </a:r>
            <a:r>
              <a:rPr lang="en-US" sz="2400" i="1" spc="-20" dirty="0">
                <a:solidFill>
                  <a:srgbClr val="434343"/>
                </a:solidFill>
                <a:cs typeface="Roboto Lt"/>
              </a:rPr>
              <a:t>apart</a:t>
            </a:r>
            <a:r>
              <a:rPr lang="en-US" sz="2400" spc="-20" dirty="0">
                <a:solidFill>
                  <a:srgbClr val="434343"/>
                </a:solidFill>
                <a:cs typeface="Roboto Lt"/>
              </a:rPr>
              <a:t>.</a:t>
            </a:r>
            <a:endParaRPr lang="en-US" sz="2400" dirty="0">
              <a:cs typeface="Roboto Lt"/>
            </a:endParaRPr>
          </a:p>
          <a:p>
            <a:endParaRPr lang="en-IN" dirty="0"/>
          </a:p>
        </p:txBody>
      </p:sp>
      <p:sp>
        <p:nvSpPr>
          <p:cNvPr id="39" name="object 3">
            <a:extLst>
              <a:ext uri="{FF2B5EF4-FFF2-40B4-BE49-F238E27FC236}">
                <a16:creationId xmlns:a16="http://schemas.microsoft.com/office/drawing/2014/main" id="{B029F007-8EB3-4C64-9A9E-C51A61D71CB2}"/>
              </a:ext>
            </a:extLst>
          </p:cNvPr>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Contrastive</a:t>
            </a:r>
            <a:r>
              <a:rPr spc="-47" dirty="0"/>
              <a:t> </a:t>
            </a:r>
            <a:r>
              <a:rPr spc="-13" dirty="0"/>
              <a:t>Learning</a:t>
            </a:r>
            <a:endParaRPr dirty="0"/>
          </a:p>
        </p:txBody>
      </p:sp>
    </p:spTree>
    <p:extLst>
      <p:ext uri="{BB962C8B-B14F-4D97-AF65-F5344CB8AC3E}">
        <p14:creationId xmlns:p14="http://schemas.microsoft.com/office/powerpoint/2010/main" val="4161914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Generative modeling</a:t>
            </a:r>
          </a:p>
        </p:txBody>
      </p:sp>
      <p:sp>
        <p:nvSpPr>
          <p:cNvPr id="3" name="Content Placeholder 2"/>
          <p:cNvSpPr>
            <a:spLocks noGrp="1"/>
          </p:cNvSpPr>
          <p:nvPr>
            <p:ph idx="1"/>
          </p:nvPr>
        </p:nvSpPr>
        <p:spPr/>
        <p:txBody>
          <a:bodyPr/>
          <a:lstStyle/>
          <a:p>
            <a:r>
              <a:rPr lang="en-US"/>
              <a:t>Given training data, generate new samples from the same distribution</a:t>
            </a:r>
          </a:p>
          <a:p>
            <a:endParaRPr lang="en-US"/>
          </a:p>
        </p:txBody>
      </p:sp>
      <p:sp>
        <p:nvSpPr>
          <p:cNvPr id="130" name="Slide Number Placeholder 1"/>
          <p:cNvSpPr txBox="1">
            <a:spLocks noGrp="1"/>
          </p:cNvSpPr>
          <p:nvPr>
            <p:ph type="sldNum" sz="quarter" idx="1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4</a:t>
            </a:fld>
            <a:endParaRPr/>
          </a:p>
        </p:txBody>
      </p:sp>
      <p:pic>
        <p:nvPicPr>
          <p:cNvPr id="131" name="Picture 6" descr="Picture 6"/>
          <p:cNvPicPr>
            <a:picLocks noChangeAspect="1"/>
          </p:cNvPicPr>
          <p:nvPr/>
        </p:nvPicPr>
        <p:blipFill rotWithShape="1">
          <a:blip r:embed="rId2"/>
          <a:srcRect t="1189" r="50097" b="49654"/>
          <a:stretch/>
        </p:blipFill>
        <p:spPr>
          <a:xfrm>
            <a:off x="7594599" y="2965979"/>
            <a:ext cx="4279725" cy="2135922"/>
          </a:xfrm>
          <a:prstGeom prst="rect">
            <a:avLst/>
          </a:prstGeom>
          <a:ln w="12700">
            <a:miter lim="400000"/>
          </a:ln>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03" y="2965979"/>
            <a:ext cx="7162800" cy="2158057"/>
          </a:xfrm>
          <a:prstGeom prst="rect">
            <a:avLst/>
          </a:prstGeom>
        </p:spPr>
      </p:pic>
      <p:sp>
        <p:nvSpPr>
          <p:cNvPr id="4" name="TextBox 3"/>
          <p:cNvSpPr txBox="1"/>
          <p:nvPr/>
        </p:nvSpPr>
        <p:spPr>
          <a:xfrm>
            <a:off x="364901" y="5159545"/>
            <a:ext cx="5066130" cy="307777"/>
          </a:xfrm>
          <a:prstGeom prst="rect">
            <a:avLst/>
          </a:prstGeom>
          <a:noFill/>
        </p:spPr>
        <p:txBody>
          <a:bodyPr wrap="none" rtlCol="0">
            <a:spAutoFit/>
          </a:bodyPr>
          <a:lstStyle/>
          <a:p>
            <a:r>
              <a:rPr lang="en-US" sz="1400" dirty="0"/>
              <a:t>The 60 False-Positive pairs (1.00%) on LFW by </a:t>
            </a:r>
            <a:r>
              <a:rPr lang="en-US" sz="1400" dirty="0" err="1"/>
              <a:t>DeepFace</a:t>
            </a:r>
            <a:r>
              <a:rPr lang="en-US" sz="1400" dirty="0"/>
              <a:t>-ensemble.</a:t>
            </a:r>
          </a:p>
        </p:txBody>
      </p:sp>
    </p:spTree>
    <p:extLst>
      <p:ext uri="{BB962C8B-B14F-4D97-AF65-F5344CB8AC3E}">
        <p14:creationId xmlns:p14="http://schemas.microsoft.com/office/powerpoint/2010/main" val="1920346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DB1963A-293B-CECE-D6C8-8DF7A4D6CFE3}"/>
              </a:ext>
            </a:extLst>
          </p:cNvPr>
          <p:cNvSpPr>
            <a:spLocks noGrp="1"/>
          </p:cNvSpPr>
          <p:nvPr>
            <p:ph idx="1"/>
          </p:nvPr>
        </p:nvSpPr>
        <p:spPr/>
        <p:txBody>
          <a:bodyPr>
            <a:normAutofit lnSpcReduction="10000"/>
          </a:bodyPr>
          <a:lstStyle/>
          <a:p>
            <a:pPr marL="16933" marR="6773" lvl="0" indent="0" algn="l" defTabSz="457200" rtl="0" eaLnBrk="1" fontAlgn="auto" latinLnBrk="0" hangingPunct="1">
              <a:lnSpc>
                <a:spcPct val="128699"/>
              </a:lnSpc>
              <a:spcBef>
                <a:spcPts val="133"/>
              </a:spcBef>
              <a:spcAft>
                <a:spcPts val="0"/>
              </a:spcAft>
              <a:buClrTx/>
              <a:buSzTx/>
              <a:buFontTx/>
              <a:buNone/>
              <a:tabLst/>
              <a:defRPr/>
            </a:pPr>
            <a:r>
              <a:rPr kumimoji="0" lang="en-US" b="0" i="0" u="none" strike="noStrike" kern="1200" cap="none" spc="-13" normalizeH="0" baseline="0" noProof="0" dirty="0">
                <a:ln>
                  <a:noFill/>
                </a:ln>
                <a:solidFill>
                  <a:srgbClr val="434343"/>
                </a:solidFill>
                <a:effectLst/>
                <a:uLnTx/>
                <a:uFillTx/>
                <a:ea typeface="+mn-ea"/>
                <a:cs typeface="Roboto Lt"/>
              </a:rPr>
              <a:t>The</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goal</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7" normalizeH="0" baseline="0" noProof="0" dirty="0">
                <a:ln>
                  <a:noFill/>
                </a:ln>
                <a:solidFill>
                  <a:srgbClr val="434343"/>
                </a:solidFill>
                <a:effectLst/>
                <a:uLnTx/>
                <a:uFillTx/>
                <a:ea typeface="+mn-ea"/>
                <a:cs typeface="Roboto Lt"/>
              </a:rPr>
              <a:t>of </a:t>
            </a:r>
            <a:r>
              <a:rPr kumimoji="0" lang="en-US" b="0" i="0" u="none" strike="noStrike" kern="1200" cap="none" spc="-20" normalizeH="0" baseline="0" noProof="0" dirty="0">
                <a:ln>
                  <a:noFill/>
                </a:ln>
                <a:solidFill>
                  <a:srgbClr val="434343"/>
                </a:solidFill>
                <a:effectLst/>
                <a:uLnTx/>
                <a:uFillTx/>
                <a:ea typeface="+mn-ea"/>
                <a:cs typeface="Roboto Lt"/>
              </a:rPr>
              <a:t>contrastive</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representation</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learning</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is</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to</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learn</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such</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an</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embedding</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space</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in </a:t>
            </a:r>
            <a:r>
              <a:rPr kumimoji="0" lang="en-US" b="0" i="0" u="none" strike="noStrike" kern="1200" cap="none" spc="-533"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which</a:t>
            </a:r>
            <a:r>
              <a:rPr kumimoji="0" lang="en-US" b="0" i="0" u="none" strike="noStrike" kern="1200" cap="none" spc="20" normalizeH="0" baseline="0" noProof="0" dirty="0">
                <a:ln>
                  <a:noFill/>
                </a:ln>
                <a:solidFill>
                  <a:srgbClr val="434343"/>
                </a:solidFill>
                <a:effectLst/>
                <a:uLnTx/>
                <a:uFillTx/>
                <a:ea typeface="+mn-ea"/>
                <a:cs typeface="Roboto Lt"/>
              </a:rPr>
              <a:t> </a:t>
            </a:r>
            <a:r>
              <a:rPr kumimoji="0" lang="en-US" b="0" i="1" u="none" strike="noStrike" kern="1200" cap="none" spc="-33" normalizeH="0" baseline="0" noProof="0" dirty="0">
                <a:ln>
                  <a:noFill/>
                </a:ln>
                <a:solidFill>
                  <a:srgbClr val="434343"/>
                </a:solidFill>
                <a:effectLst/>
                <a:uLnTx/>
                <a:uFillTx/>
                <a:ea typeface="+mn-ea"/>
                <a:cs typeface="Roboto Lt"/>
              </a:rPr>
              <a:t>similar</a:t>
            </a:r>
            <a:r>
              <a:rPr kumimoji="0" lang="en-US" b="0" i="1"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sample</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pairs</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stay</a:t>
            </a:r>
            <a:r>
              <a:rPr kumimoji="0" lang="en-US" b="0" i="0" u="none" strike="noStrike" kern="1200" cap="none" spc="13" normalizeH="0" baseline="0" noProof="0" dirty="0">
                <a:ln>
                  <a:noFill/>
                </a:ln>
                <a:solidFill>
                  <a:srgbClr val="434343"/>
                </a:solidFill>
                <a:effectLst/>
                <a:uLnTx/>
                <a:uFillTx/>
                <a:ea typeface="+mn-ea"/>
                <a:cs typeface="Roboto Lt"/>
              </a:rPr>
              <a:t> </a:t>
            </a:r>
            <a:r>
              <a:rPr kumimoji="0" lang="en-US" b="0" i="1" u="none" strike="noStrike" kern="1200" cap="none" spc="-27" normalizeH="0" baseline="0" noProof="0" dirty="0">
                <a:ln>
                  <a:noFill/>
                </a:ln>
                <a:solidFill>
                  <a:srgbClr val="434343"/>
                </a:solidFill>
                <a:effectLst/>
                <a:uLnTx/>
                <a:uFillTx/>
                <a:ea typeface="+mn-ea"/>
                <a:cs typeface="Roboto Lt"/>
              </a:rPr>
              <a:t>close</a:t>
            </a:r>
            <a:r>
              <a:rPr kumimoji="0" lang="en-US" b="0" i="1"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to</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each</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other</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while</a:t>
            </a:r>
            <a:r>
              <a:rPr kumimoji="0" lang="en-US" b="0" i="0" u="none" strike="noStrike" kern="1200" cap="none" spc="27" normalizeH="0" baseline="0" noProof="0" dirty="0">
                <a:ln>
                  <a:noFill/>
                </a:ln>
                <a:solidFill>
                  <a:srgbClr val="434343"/>
                </a:solidFill>
                <a:effectLst/>
                <a:uLnTx/>
                <a:uFillTx/>
                <a:ea typeface="+mn-ea"/>
                <a:cs typeface="Roboto Lt"/>
              </a:rPr>
              <a:t> </a:t>
            </a:r>
            <a:r>
              <a:rPr kumimoji="0" lang="en-US" b="0" i="1" u="none" strike="noStrike" kern="1200" cap="none" spc="-33" normalizeH="0" baseline="0" noProof="0" dirty="0">
                <a:ln>
                  <a:noFill/>
                </a:ln>
                <a:solidFill>
                  <a:srgbClr val="434343"/>
                </a:solidFill>
                <a:effectLst/>
                <a:uLnTx/>
                <a:uFillTx/>
                <a:ea typeface="+mn-ea"/>
                <a:cs typeface="Roboto Lt"/>
              </a:rPr>
              <a:t>dissimilar</a:t>
            </a:r>
            <a:r>
              <a:rPr kumimoji="0" lang="en-US" b="0" i="1" u="none" strike="noStrike" kern="1200" cap="none" spc="20"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ones</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are</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1" u="none" strike="noStrike" kern="1200" cap="none" spc="-20" normalizeH="0" baseline="0" noProof="0" dirty="0">
                <a:ln>
                  <a:noFill/>
                </a:ln>
                <a:solidFill>
                  <a:srgbClr val="434343"/>
                </a:solidFill>
                <a:effectLst/>
                <a:uLnTx/>
                <a:uFillTx/>
                <a:ea typeface="+mn-ea"/>
                <a:cs typeface="Roboto Lt"/>
              </a:rPr>
              <a:t>far</a:t>
            </a:r>
            <a:r>
              <a:rPr kumimoji="0" lang="en-US" b="0" i="1" u="none" strike="noStrike" kern="1200" cap="none" spc="0" normalizeH="0" baseline="0" noProof="0" dirty="0">
                <a:ln>
                  <a:noFill/>
                </a:ln>
                <a:solidFill>
                  <a:srgbClr val="434343"/>
                </a:solidFill>
                <a:effectLst/>
                <a:uLnTx/>
                <a:uFillTx/>
                <a:ea typeface="+mn-ea"/>
                <a:cs typeface="Roboto Lt"/>
              </a:rPr>
              <a:t> </a:t>
            </a:r>
            <a:r>
              <a:rPr kumimoji="0" lang="en-US" b="0" i="1" u="none" strike="noStrike" kern="1200" cap="none" spc="-20" normalizeH="0" baseline="0" noProof="0" dirty="0">
                <a:ln>
                  <a:noFill/>
                </a:ln>
                <a:solidFill>
                  <a:srgbClr val="434343"/>
                </a:solidFill>
                <a:effectLst/>
                <a:uLnTx/>
                <a:uFillTx/>
                <a:ea typeface="+mn-ea"/>
                <a:cs typeface="Roboto Lt"/>
              </a:rPr>
              <a:t>apart</a:t>
            </a:r>
            <a:r>
              <a:rPr kumimoji="0" lang="en-US" b="0" i="0" u="none" strike="noStrike" kern="1200" cap="none" spc="-20" normalizeH="0" baseline="0" noProof="0" dirty="0">
                <a:ln>
                  <a:noFill/>
                </a:ln>
                <a:solidFill>
                  <a:srgbClr val="434343"/>
                </a:solidFill>
                <a:effectLst/>
                <a:uLnTx/>
                <a:uFillTx/>
                <a:ea typeface="+mn-ea"/>
                <a:cs typeface="Roboto Lt"/>
              </a:rPr>
              <a:t>.</a:t>
            </a:r>
            <a:endParaRPr kumimoji="0" lang="en-US" b="0" i="0" u="none" strike="noStrike" kern="1200" cap="none" spc="0" normalizeH="0" baseline="0" noProof="0" dirty="0">
              <a:ln>
                <a:noFill/>
              </a:ln>
              <a:solidFill>
                <a:srgbClr val="000000"/>
              </a:solidFill>
              <a:effectLst/>
              <a:uLnTx/>
              <a:uFillTx/>
              <a:ea typeface="+mn-ea"/>
              <a:cs typeface="Roboto Lt"/>
            </a:endParaRPr>
          </a:p>
          <a:p>
            <a:pPr marL="0" marR="0" lvl="0" indent="0" algn="l" defTabSz="457200" rtl="0" eaLnBrk="1" fontAlgn="auto" latinLnBrk="0" hangingPunct="1">
              <a:lnSpc>
                <a:spcPct val="100000"/>
              </a:lnSpc>
              <a:spcBef>
                <a:spcPts val="33"/>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Roboto Lt"/>
            </a:endParaRPr>
          </a:p>
          <a:p>
            <a:pPr marL="0" indent="0">
              <a:buNone/>
            </a:pPr>
            <a:endParaRPr lang="en-US" dirty="0"/>
          </a:p>
          <a:p>
            <a:r>
              <a:rPr lang="en-US" dirty="0"/>
              <a:t>Given both similar (“positive”) and dissimilar (“negative”) candidates, to identify which  ones are similar to the anchor data point is a classiﬁcation task.</a:t>
            </a:r>
          </a:p>
          <a:p>
            <a:endParaRPr lang="en-US" dirty="0"/>
          </a:p>
          <a:p>
            <a:r>
              <a:rPr lang="en-US" dirty="0"/>
              <a:t>There are creative ways to construct a set of data point candidates:</a:t>
            </a:r>
          </a:p>
          <a:p>
            <a:pPr>
              <a:buFont typeface="Wingdings" panose="05000000000000000000" pitchFamily="2" charset="2"/>
              <a:buChar char="q"/>
            </a:pPr>
            <a:r>
              <a:rPr lang="en-US" dirty="0"/>
              <a:t>The original input and its distorted version</a:t>
            </a:r>
          </a:p>
          <a:p>
            <a:pPr>
              <a:buFont typeface="Wingdings" panose="05000000000000000000" pitchFamily="2" charset="2"/>
              <a:buChar char="q"/>
            </a:pPr>
            <a:r>
              <a:rPr lang="en-US" dirty="0"/>
              <a:t>Data that captures the same target from different views</a:t>
            </a:r>
          </a:p>
          <a:p>
            <a:endParaRPr lang="en-IN" dirty="0"/>
          </a:p>
        </p:txBody>
      </p:sp>
      <p:sp>
        <p:nvSpPr>
          <p:cNvPr id="2" name="object 2"/>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Contrastive</a:t>
            </a:r>
            <a:r>
              <a:rPr spc="-7" dirty="0"/>
              <a:t> </a:t>
            </a:r>
            <a:r>
              <a:rPr spc="-20" dirty="0"/>
              <a:t>Learning:</a:t>
            </a:r>
            <a:r>
              <a:rPr dirty="0"/>
              <a:t> </a:t>
            </a:r>
            <a:r>
              <a:rPr spc="-40" dirty="0"/>
              <a:t>Inter-Sample</a:t>
            </a:r>
            <a:r>
              <a:rPr dirty="0"/>
              <a:t> </a:t>
            </a:r>
            <a:r>
              <a:rPr spc="-13" dirty="0"/>
              <a:t>Classiﬁcation</a:t>
            </a:r>
            <a:endParaRPr dirty="0"/>
          </a:p>
        </p:txBody>
      </p:sp>
    </p:spTree>
    <p:extLst>
      <p:ext uri="{BB962C8B-B14F-4D97-AF65-F5344CB8AC3E}">
        <p14:creationId xmlns:p14="http://schemas.microsoft.com/office/powerpoint/2010/main" val="1412381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D06D41-FE37-D44D-D5B2-E069AD959ED1}"/>
              </a:ext>
            </a:extLst>
          </p:cNvPr>
          <p:cNvSpPr>
            <a:spLocks noGrp="1"/>
          </p:cNvSpPr>
          <p:nvPr>
            <p:ph idx="1"/>
          </p:nvPr>
        </p:nvSpPr>
        <p:spPr/>
        <p:txBody>
          <a:bodyPr/>
          <a:lstStyle/>
          <a:p>
            <a:r>
              <a:rPr lang="en-US" dirty="0"/>
              <a:t>Common loss functions:</a:t>
            </a:r>
          </a:p>
          <a:p>
            <a:pPr>
              <a:buFont typeface="Wingdings" panose="05000000000000000000" pitchFamily="2" charset="2"/>
              <a:buChar char="q"/>
            </a:pPr>
            <a:r>
              <a:rPr lang="en-US" dirty="0"/>
              <a:t>Contrastive loss (Chopra et al. 2005)</a:t>
            </a:r>
          </a:p>
          <a:p>
            <a:pPr>
              <a:buFont typeface="Wingdings" panose="05000000000000000000" pitchFamily="2" charset="2"/>
              <a:buChar char="q"/>
            </a:pPr>
            <a:r>
              <a:rPr lang="en-US" dirty="0"/>
              <a:t>Triplet loss (</a:t>
            </a:r>
            <a:r>
              <a:rPr lang="en-US" dirty="0" err="1"/>
              <a:t>Schroff</a:t>
            </a:r>
            <a:r>
              <a:rPr lang="en-US" dirty="0"/>
              <a:t> et al. 2015; </a:t>
            </a:r>
            <a:r>
              <a:rPr lang="en-US" dirty="0" err="1"/>
              <a:t>FaceNet</a:t>
            </a:r>
            <a:r>
              <a:rPr lang="en-US" dirty="0"/>
              <a:t>)</a:t>
            </a:r>
          </a:p>
          <a:p>
            <a:pPr>
              <a:buFont typeface="Wingdings" panose="05000000000000000000" pitchFamily="2" charset="2"/>
              <a:buChar char="q"/>
            </a:pPr>
            <a:r>
              <a:rPr lang="en-US" dirty="0"/>
              <a:t>Lifted structured loss (Song et al. 2015)</a:t>
            </a:r>
          </a:p>
          <a:p>
            <a:pPr>
              <a:buFont typeface="Wingdings" panose="05000000000000000000" pitchFamily="2" charset="2"/>
              <a:buChar char="q"/>
            </a:pPr>
            <a:r>
              <a:rPr lang="en-US" dirty="0"/>
              <a:t>Multi-class n-pair loss (Sohn 2016)</a:t>
            </a:r>
          </a:p>
          <a:p>
            <a:pPr>
              <a:buFont typeface="Wingdings" panose="05000000000000000000" pitchFamily="2" charset="2"/>
              <a:buChar char="q"/>
            </a:pPr>
            <a:r>
              <a:rPr lang="en-US" dirty="0"/>
              <a:t>Noise contrastive estimation (“NCE”; Gutmann &amp; </a:t>
            </a:r>
            <a:r>
              <a:rPr lang="en-US" dirty="0" err="1"/>
              <a:t>Hyvarinen</a:t>
            </a:r>
            <a:r>
              <a:rPr lang="en-US" dirty="0"/>
              <a:t> 2010)</a:t>
            </a:r>
          </a:p>
          <a:p>
            <a:pPr>
              <a:buFont typeface="Wingdings" panose="05000000000000000000" pitchFamily="2" charset="2"/>
              <a:buChar char="q"/>
            </a:pPr>
            <a:r>
              <a:rPr lang="en-US" dirty="0" err="1"/>
              <a:t>InfoNCE</a:t>
            </a:r>
            <a:r>
              <a:rPr lang="en-US" dirty="0"/>
              <a:t> (van den Oord, et al. 2018)</a:t>
            </a:r>
          </a:p>
          <a:p>
            <a:pPr>
              <a:buFont typeface="Wingdings" panose="05000000000000000000" pitchFamily="2" charset="2"/>
              <a:buChar char="q"/>
            </a:pPr>
            <a:r>
              <a:rPr lang="en-US" dirty="0"/>
              <a:t>Soft-nearest neighbors loss (</a:t>
            </a:r>
            <a:r>
              <a:rPr lang="en-US" dirty="0" err="1"/>
              <a:t>Salakhutdinov</a:t>
            </a:r>
            <a:r>
              <a:rPr lang="en-US" dirty="0"/>
              <a:t> &amp; Hinton 2007,  </a:t>
            </a:r>
            <a:r>
              <a:rPr lang="en-US" dirty="0" err="1"/>
              <a:t>Frosst</a:t>
            </a:r>
            <a:r>
              <a:rPr lang="en-US" dirty="0"/>
              <a:t> et al. 2019)</a:t>
            </a:r>
          </a:p>
          <a:p>
            <a:endParaRPr lang="en-IN" dirty="0"/>
          </a:p>
        </p:txBody>
      </p:sp>
      <p:sp>
        <p:nvSpPr>
          <p:cNvPr id="3" name="object 3"/>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Contrastive</a:t>
            </a:r>
            <a:r>
              <a:rPr spc="-7" dirty="0"/>
              <a:t> </a:t>
            </a:r>
            <a:r>
              <a:rPr spc="-20" dirty="0"/>
              <a:t>Learning:</a:t>
            </a:r>
            <a:r>
              <a:rPr dirty="0"/>
              <a:t> </a:t>
            </a:r>
            <a:r>
              <a:rPr spc="-40" dirty="0"/>
              <a:t>Inter-Sample</a:t>
            </a:r>
            <a:r>
              <a:rPr dirty="0"/>
              <a:t> </a:t>
            </a:r>
            <a:r>
              <a:rPr spc="-13" dirty="0"/>
              <a:t>Classiﬁcation</a:t>
            </a:r>
            <a:endParaRPr dirty="0"/>
          </a:p>
        </p:txBody>
      </p:sp>
    </p:spTree>
    <p:extLst>
      <p:ext uri="{BB962C8B-B14F-4D97-AF65-F5344CB8AC3E}">
        <p14:creationId xmlns:p14="http://schemas.microsoft.com/office/powerpoint/2010/main" val="1098764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Contrastive</a:t>
            </a:r>
            <a:r>
              <a:rPr spc="-7" dirty="0"/>
              <a:t> </a:t>
            </a:r>
            <a:r>
              <a:rPr spc="-20" dirty="0"/>
              <a:t>Learning:</a:t>
            </a:r>
            <a:r>
              <a:rPr dirty="0"/>
              <a:t> </a:t>
            </a:r>
            <a:r>
              <a:rPr spc="-40" dirty="0"/>
              <a:t>Inter-Sample</a:t>
            </a:r>
            <a:r>
              <a:rPr dirty="0"/>
              <a:t> </a:t>
            </a:r>
            <a:r>
              <a:rPr spc="-13" dirty="0"/>
              <a:t>Classiﬁcation</a:t>
            </a:r>
            <a:endParaRPr dirty="0"/>
          </a:p>
        </p:txBody>
      </p:sp>
      <p:grpSp>
        <p:nvGrpSpPr>
          <p:cNvPr id="4" name="object 4"/>
          <p:cNvGrpSpPr/>
          <p:nvPr/>
        </p:nvGrpSpPr>
        <p:grpSpPr>
          <a:xfrm>
            <a:off x="385367" y="4348801"/>
            <a:ext cx="10646427" cy="911457"/>
            <a:chOff x="289025" y="3261600"/>
            <a:chExt cx="8653780" cy="635635"/>
          </a:xfrm>
        </p:grpSpPr>
        <p:pic>
          <p:nvPicPr>
            <p:cNvPr id="5" name="object 5"/>
            <p:cNvPicPr/>
            <p:nvPr/>
          </p:nvPicPr>
          <p:blipFill>
            <a:blip r:embed="rId2" cstate="print"/>
            <a:stretch>
              <a:fillRect/>
            </a:stretch>
          </p:blipFill>
          <p:spPr>
            <a:xfrm>
              <a:off x="289025" y="3261600"/>
              <a:ext cx="8653527" cy="608449"/>
            </a:xfrm>
            <a:prstGeom prst="rect">
              <a:avLst/>
            </a:prstGeom>
          </p:spPr>
        </p:pic>
        <p:sp>
          <p:nvSpPr>
            <p:cNvPr id="6" name="object 6"/>
            <p:cNvSpPr/>
            <p:nvPr/>
          </p:nvSpPr>
          <p:spPr>
            <a:xfrm>
              <a:off x="2997300" y="3283600"/>
              <a:ext cx="1673225" cy="608965"/>
            </a:xfrm>
            <a:custGeom>
              <a:avLst/>
              <a:gdLst/>
              <a:ahLst/>
              <a:cxnLst/>
              <a:rect l="l" t="t" r="r" b="b"/>
              <a:pathLst>
                <a:path w="1673225" h="608964">
                  <a:moveTo>
                    <a:pt x="0" y="0"/>
                  </a:moveTo>
                  <a:lnTo>
                    <a:pt x="1673099" y="0"/>
                  </a:lnTo>
                  <a:lnTo>
                    <a:pt x="1673099" y="608399"/>
                  </a:lnTo>
                  <a:lnTo>
                    <a:pt x="0" y="608399"/>
                  </a:lnTo>
                  <a:lnTo>
                    <a:pt x="0" y="0"/>
                  </a:lnTo>
                  <a:close/>
                </a:path>
              </a:pathLst>
            </a:custGeom>
            <a:ln w="9524">
              <a:solidFill>
                <a:srgbClr val="FF0000"/>
              </a:solidFill>
            </a:ln>
          </p:spPr>
          <p:txBody>
            <a:bodyPr wrap="square" lIns="0" tIns="0" rIns="0" bIns="0" rtlCol="0"/>
            <a:lstStyle/>
            <a:p>
              <a:endParaRPr sz="2400"/>
            </a:p>
          </p:txBody>
        </p:sp>
        <p:sp>
          <p:nvSpPr>
            <p:cNvPr id="7" name="object 7"/>
            <p:cNvSpPr/>
            <p:nvPr/>
          </p:nvSpPr>
          <p:spPr>
            <a:xfrm>
              <a:off x="7014575" y="3283600"/>
              <a:ext cx="1673225" cy="608965"/>
            </a:xfrm>
            <a:custGeom>
              <a:avLst/>
              <a:gdLst/>
              <a:ahLst/>
              <a:cxnLst/>
              <a:rect l="l" t="t" r="r" b="b"/>
              <a:pathLst>
                <a:path w="1673225" h="608964">
                  <a:moveTo>
                    <a:pt x="0" y="0"/>
                  </a:moveTo>
                  <a:lnTo>
                    <a:pt x="1673099" y="0"/>
                  </a:lnTo>
                  <a:lnTo>
                    <a:pt x="1673099" y="608399"/>
                  </a:lnTo>
                  <a:lnTo>
                    <a:pt x="0" y="608399"/>
                  </a:lnTo>
                  <a:lnTo>
                    <a:pt x="0" y="0"/>
                  </a:lnTo>
                  <a:close/>
                </a:path>
              </a:pathLst>
            </a:custGeom>
            <a:ln w="9524">
              <a:solidFill>
                <a:srgbClr val="0000FF"/>
              </a:solidFill>
            </a:ln>
          </p:spPr>
          <p:txBody>
            <a:bodyPr wrap="square" lIns="0" tIns="0" rIns="0" bIns="0" rtlCol="0"/>
            <a:lstStyle/>
            <a:p>
              <a:endParaRPr sz="2400"/>
            </a:p>
          </p:txBody>
        </p:sp>
      </p:grpSp>
      <p:pic>
        <p:nvPicPr>
          <p:cNvPr id="8" name="object 8"/>
          <p:cNvPicPr/>
          <p:nvPr/>
        </p:nvPicPr>
        <p:blipFill>
          <a:blip r:embed="rId3" cstate="print"/>
          <a:stretch>
            <a:fillRect/>
          </a:stretch>
        </p:blipFill>
        <p:spPr>
          <a:xfrm>
            <a:off x="3996400" y="3260720"/>
            <a:ext cx="824465" cy="302765"/>
          </a:xfrm>
          <a:prstGeom prst="rect">
            <a:avLst/>
          </a:prstGeom>
        </p:spPr>
      </p:pic>
      <p:pic>
        <p:nvPicPr>
          <p:cNvPr id="9" name="object 9"/>
          <p:cNvPicPr/>
          <p:nvPr/>
        </p:nvPicPr>
        <p:blipFill>
          <a:blip r:embed="rId4" cstate="print"/>
          <a:stretch>
            <a:fillRect/>
          </a:stretch>
        </p:blipFill>
        <p:spPr>
          <a:xfrm>
            <a:off x="5313268" y="3260719"/>
            <a:ext cx="914099" cy="302765"/>
          </a:xfrm>
          <a:prstGeom prst="rect">
            <a:avLst/>
          </a:prstGeom>
        </p:spPr>
      </p:pic>
      <p:sp>
        <p:nvSpPr>
          <p:cNvPr id="10" name="object 10"/>
          <p:cNvSpPr txBox="1"/>
          <p:nvPr/>
        </p:nvSpPr>
        <p:spPr>
          <a:xfrm>
            <a:off x="4331068" y="5311005"/>
            <a:ext cx="979593" cy="304421"/>
          </a:xfrm>
          <a:prstGeom prst="rect">
            <a:avLst/>
          </a:prstGeom>
        </p:spPr>
        <p:txBody>
          <a:bodyPr vert="horz" wrap="square" lIns="0" tIns="16933" rIns="0" bIns="0" rtlCol="0">
            <a:spAutoFit/>
          </a:bodyPr>
          <a:lstStyle/>
          <a:p>
            <a:pPr marL="16933">
              <a:spcBef>
                <a:spcPts val="133"/>
              </a:spcBef>
            </a:pPr>
            <a:r>
              <a:rPr sz="1867" spc="-13" dirty="0">
                <a:solidFill>
                  <a:srgbClr val="FF0000"/>
                </a:solidFill>
                <a:latin typeface="Roboto Lt"/>
                <a:cs typeface="Roboto Lt"/>
              </a:rPr>
              <a:t>minimize</a:t>
            </a:r>
            <a:endParaRPr sz="1867">
              <a:latin typeface="Roboto Lt"/>
              <a:cs typeface="Roboto Lt"/>
            </a:endParaRPr>
          </a:p>
        </p:txBody>
      </p:sp>
      <p:sp>
        <p:nvSpPr>
          <p:cNvPr id="11" name="object 11"/>
          <p:cNvSpPr txBox="1"/>
          <p:nvPr/>
        </p:nvSpPr>
        <p:spPr>
          <a:xfrm>
            <a:off x="9381028" y="5326835"/>
            <a:ext cx="1038860"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Lt"/>
                <a:cs typeface="Roboto Lt"/>
              </a:rPr>
              <a:t>maximize</a:t>
            </a:r>
            <a:endParaRPr sz="1867" dirty="0">
              <a:latin typeface="Roboto Lt"/>
              <a:cs typeface="Roboto Lt"/>
            </a:endParaRPr>
          </a:p>
        </p:txBody>
      </p:sp>
      <p:sp>
        <p:nvSpPr>
          <p:cNvPr id="16" name="object 2">
            <a:extLst>
              <a:ext uri="{FF2B5EF4-FFF2-40B4-BE49-F238E27FC236}">
                <a16:creationId xmlns:a16="http://schemas.microsoft.com/office/drawing/2014/main" id="{AB126615-ABE4-B8EE-B190-66AA46D984A2}"/>
              </a:ext>
            </a:extLst>
          </p:cNvPr>
          <p:cNvSpPr txBox="1">
            <a:spLocks noGrp="1"/>
          </p:cNvSpPr>
          <p:nvPr>
            <p:ph idx="1"/>
          </p:nvPr>
        </p:nvSpPr>
        <p:spPr>
          <a:xfrm>
            <a:off x="341313" y="1127125"/>
            <a:ext cx="11518900" cy="2457767"/>
          </a:xfrm>
          <a:prstGeom prst="rect">
            <a:avLst/>
          </a:prstGeom>
        </p:spPr>
        <p:txBody>
          <a:bodyPr vert="horz" wrap="square" lIns="0" tIns="16933" rIns="0" bIns="0" rtlCol="0">
            <a:spAutoFit/>
          </a:bodyPr>
          <a:lstStyle/>
          <a:p>
            <a:pPr marL="0" indent="0">
              <a:spcBef>
                <a:spcPts val="133"/>
              </a:spcBef>
              <a:buNone/>
            </a:pPr>
            <a:r>
              <a:rPr lang="en-US" b="1" spc="-7" dirty="0">
                <a:solidFill>
                  <a:srgbClr val="434343"/>
                </a:solidFill>
                <a:cs typeface="Roboto"/>
              </a:rPr>
              <a:t>Contrastive </a:t>
            </a:r>
            <a:r>
              <a:rPr lang="en-US" b="1" spc="-13" dirty="0">
                <a:solidFill>
                  <a:srgbClr val="434343"/>
                </a:solidFill>
                <a:cs typeface="Roboto"/>
              </a:rPr>
              <a:t>loss </a:t>
            </a:r>
            <a:r>
              <a:rPr lang="en-US" spc="-13" dirty="0">
                <a:solidFill>
                  <a:srgbClr val="434343"/>
                </a:solidFill>
                <a:cs typeface="Roboto Lt"/>
              </a:rPr>
              <a:t>(Chopra</a:t>
            </a:r>
            <a:r>
              <a:rPr lang="en-US" dirty="0">
                <a:solidFill>
                  <a:srgbClr val="434343"/>
                </a:solidFill>
                <a:cs typeface="Roboto Lt"/>
              </a:rPr>
              <a:t> </a:t>
            </a:r>
            <a:r>
              <a:rPr lang="en-US" spc="-7" dirty="0">
                <a:solidFill>
                  <a:srgbClr val="434343"/>
                </a:solidFill>
                <a:cs typeface="Roboto Lt"/>
              </a:rPr>
              <a:t>et </a:t>
            </a:r>
            <a:r>
              <a:rPr lang="en-US" spc="-13" dirty="0">
                <a:solidFill>
                  <a:srgbClr val="434343"/>
                </a:solidFill>
                <a:cs typeface="Roboto Lt"/>
              </a:rPr>
              <a:t>al.</a:t>
            </a:r>
            <a:r>
              <a:rPr lang="en-US" dirty="0">
                <a:solidFill>
                  <a:srgbClr val="434343"/>
                </a:solidFill>
                <a:cs typeface="Roboto Lt"/>
              </a:rPr>
              <a:t> </a:t>
            </a:r>
            <a:r>
              <a:rPr lang="en-US" spc="-7" dirty="0">
                <a:solidFill>
                  <a:srgbClr val="434343"/>
                </a:solidFill>
                <a:cs typeface="Roboto Lt"/>
              </a:rPr>
              <a:t>2005): </a:t>
            </a:r>
            <a:r>
              <a:rPr lang="en-US" spc="-13" dirty="0">
                <a:solidFill>
                  <a:srgbClr val="434343"/>
                </a:solidFill>
                <a:cs typeface="Roboto Lt"/>
              </a:rPr>
              <a:t>Works</a:t>
            </a:r>
            <a:r>
              <a:rPr lang="en-US" dirty="0">
                <a:solidFill>
                  <a:srgbClr val="434343"/>
                </a:solidFill>
                <a:cs typeface="Roboto Lt"/>
              </a:rPr>
              <a:t> </a:t>
            </a:r>
            <a:r>
              <a:rPr lang="en-US" spc="-13" dirty="0">
                <a:solidFill>
                  <a:srgbClr val="434343"/>
                </a:solidFill>
                <a:cs typeface="Roboto Lt"/>
              </a:rPr>
              <a:t>with</a:t>
            </a:r>
            <a:r>
              <a:rPr lang="en-US" dirty="0">
                <a:solidFill>
                  <a:srgbClr val="434343"/>
                </a:solidFill>
                <a:cs typeface="Roboto Lt"/>
              </a:rPr>
              <a:t> </a:t>
            </a:r>
            <a:r>
              <a:rPr lang="en-US" spc="-13" dirty="0">
                <a:solidFill>
                  <a:srgbClr val="434343"/>
                </a:solidFill>
                <a:cs typeface="Roboto Lt"/>
              </a:rPr>
              <a:t>labelled</a:t>
            </a:r>
            <a:r>
              <a:rPr lang="en-US" spc="-7" dirty="0">
                <a:solidFill>
                  <a:srgbClr val="434343"/>
                </a:solidFill>
                <a:cs typeface="Roboto Lt"/>
              </a:rPr>
              <a:t> </a:t>
            </a:r>
            <a:r>
              <a:rPr lang="en-US" spc="-13" dirty="0">
                <a:solidFill>
                  <a:srgbClr val="434343"/>
                </a:solidFill>
                <a:cs typeface="Roboto Lt"/>
              </a:rPr>
              <a:t>dataset.</a:t>
            </a:r>
            <a:endParaRPr lang="en-US" dirty="0">
              <a:cs typeface="Roboto Lt"/>
            </a:endParaRPr>
          </a:p>
          <a:p>
            <a:pPr>
              <a:spcBef>
                <a:spcPts val="53"/>
              </a:spcBef>
            </a:pPr>
            <a:endParaRPr lang="en-US" dirty="0">
              <a:cs typeface="Roboto Lt"/>
            </a:endParaRPr>
          </a:p>
          <a:p>
            <a:pPr marL="0" marR="6773" indent="0">
              <a:lnSpc>
                <a:spcPct val="113999"/>
              </a:lnSpc>
              <a:spcBef>
                <a:spcPts val="7"/>
              </a:spcBef>
              <a:buNone/>
            </a:pPr>
            <a:r>
              <a:rPr lang="en-US" spc="-7" dirty="0">
                <a:solidFill>
                  <a:srgbClr val="434343"/>
                </a:solidFill>
                <a:cs typeface="Roboto Lt"/>
              </a:rPr>
              <a:t>Encodes</a:t>
            </a:r>
            <a:r>
              <a:rPr lang="en-US" dirty="0">
                <a:solidFill>
                  <a:srgbClr val="434343"/>
                </a:solidFill>
                <a:cs typeface="Roboto Lt"/>
              </a:rPr>
              <a:t> </a:t>
            </a:r>
            <a:r>
              <a:rPr lang="en-US" spc="-13" dirty="0">
                <a:solidFill>
                  <a:srgbClr val="434343"/>
                </a:solidFill>
                <a:cs typeface="Roboto Lt"/>
              </a:rPr>
              <a:t>data</a:t>
            </a:r>
            <a:r>
              <a:rPr lang="en-US" spc="7" dirty="0">
                <a:solidFill>
                  <a:srgbClr val="434343"/>
                </a:solidFill>
                <a:cs typeface="Roboto Lt"/>
              </a:rPr>
              <a:t> </a:t>
            </a:r>
            <a:r>
              <a:rPr lang="en-US" spc="-20" dirty="0">
                <a:solidFill>
                  <a:srgbClr val="434343"/>
                </a:solidFill>
                <a:cs typeface="Roboto Lt"/>
              </a:rPr>
              <a:t>into</a:t>
            </a:r>
            <a:r>
              <a:rPr lang="en-US" spc="7" dirty="0">
                <a:solidFill>
                  <a:srgbClr val="434343"/>
                </a:solidFill>
                <a:cs typeface="Roboto Lt"/>
              </a:rPr>
              <a:t> </a:t>
            </a:r>
            <a:r>
              <a:rPr lang="en-US" spc="-20" dirty="0">
                <a:solidFill>
                  <a:srgbClr val="434343"/>
                </a:solidFill>
                <a:cs typeface="Roboto Lt"/>
              </a:rPr>
              <a:t>an</a:t>
            </a:r>
            <a:r>
              <a:rPr lang="en-US" dirty="0">
                <a:solidFill>
                  <a:srgbClr val="434343"/>
                </a:solidFill>
                <a:cs typeface="Roboto Lt"/>
              </a:rPr>
              <a:t> </a:t>
            </a:r>
            <a:r>
              <a:rPr lang="en-US" spc="-13" dirty="0">
                <a:solidFill>
                  <a:srgbClr val="434343"/>
                </a:solidFill>
                <a:cs typeface="Roboto Lt"/>
              </a:rPr>
              <a:t>embedding</a:t>
            </a:r>
            <a:r>
              <a:rPr lang="en-US" spc="7" dirty="0">
                <a:solidFill>
                  <a:srgbClr val="434343"/>
                </a:solidFill>
                <a:cs typeface="Roboto Lt"/>
              </a:rPr>
              <a:t> </a:t>
            </a:r>
            <a:r>
              <a:rPr lang="en-US" spc="-20" dirty="0">
                <a:solidFill>
                  <a:srgbClr val="434343"/>
                </a:solidFill>
                <a:cs typeface="Roboto Lt"/>
              </a:rPr>
              <a:t>vector</a:t>
            </a:r>
            <a:r>
              <a:rPr lang="en-US" spc="7" dirty="0">
                <a:solidFill>
                  <a:srgbClr val="434343"/>
                </a:solidFill>
                <a:cs typeface="Roboto Lt"/>
              </a:rPr>
              <a:t> </a:t>
            </a:r>
            <a:r>
              <a:rPr lang="en-US" spc="-20" dirty="0">
                <a:solidFill>
                  <a:srgbClr val="434343"/>
                </a:solidFill>
                <a:cs typeface="Roboto Lt"/>
              </a:rPr>
              <a:t>such</a:t>
            </a:r>
            <a:r>
              <a:rPr lang="en-US" spc="7" dirty="0">
                <a:solidFill>
                  <a:srgbClr val="434343"/>
                </a:solidFill>
                <a:cs typeface="Roboto Lt"/>
              </a:rPr>
              <a:t> </a:t>
            </a:r>
            <a:r>
              <a:rPr lang="en-US" spc="-13" dirty="0">
                <a:solidFill>
                  <a:srgbClr val="434343"/>
                </a:solidFill>
                <a:cs typeface="Roboto Lt"/>
              </a:rPr>
              <a:t>that</a:t>
            </a:r>
            <a:r>
              <a:rPr lang="en-US" dirty="0">
                <a:solidFill>
                  <a:srgbClr val="434343"/>
                </a:solidFill>
                <a:cs typeface="Roboto Lt"/>
              </a:rPr>
              <a:t> </a:t>
            </a:r>
            <a:r>
              <a:rPr lang="en-US" spc="-13" dirty="0">
                <a:solidFill>
                  <a:srgbClr val="434343"/>
                </a:solidFill>
                <a:cs typeface="Roboto Lt"/>
              </a:rPr>
              <a:t>examples</a:t>
            </a:r>
            <a:r>
              <a:rPr lang="en-US" spc="7" dirty="0">
                <a:solidFill>
                  <a:srgbClr val="434343"/>
                </a:solidFill>
                <a:cs typeface="Roboto Lt"/>
              </a:rPr>
              <a:t> </a:t>
            </a:r>
            <a:r>
              <a:rPr lang="en-US" spc="-7" dirty="0">
                <a:solidFill>
                  <a:srgbClr val="434343"/>
                </a:solidFill>
                <a:cs typeface="Roboto Lt"/>
              </a:rPr>
              <a:t>from</a:t>
            </a:r>
            <a:r>
              <a:rPr lang="en-US" spc="7" dirty="0">
                <a:solidFill>
                  <a:srgbClr val="434343"/>
                </a:solidFill>
                <a:cs typeface="Roboto Lt"/>
              </a:rPr>
              <a:t> </a:t>
            </a:r>
            <a:r>
              <a:rPr lang="en-US" spc="-13" dirty="0">
                <a:solidFill>
                  <a:srgbClr val="434343"/>
                </a:solidFill>
                <a:cs typeface="Roboto Lt"/>
              </a:rPr>
              <a:t>the</a:t>
            </a:r>
            <a:r>
              <a:rPr lang="en-US" spc="7" dirty="0">
                <a:solidFill>
                  <a:srgbClr val="434343"/>
                </a:solidFill>
                <a:cs typeface="Roboto Lt"/>
              </a:rPr>
              <a:t> </a:t>
            </a:r>
            <a:r>
              <a:rPr lang="en-US" spc="-7" dirty="0">
                <a:solidFill>
                  <a:srgbClr val="434343"/>
                </a:solidFill>
                <a:cs typeface="Roboto Lt"/>
              </a:rPr>
              <a:t>same</a:t>
            </a:r>
            <a:r>
              <a:rPr lang="en-US" dirty="0">
                <a:solidFill>
                  <a:srgbClr val="434343"/>
                </a:solidFill>
                <a:cs typeface="Roboto Lt"/>
              </a:rPr>
              <a:t> </a:t>
            </a:r>
            <a:r>
              <a:rPr lang="en-US" spc="-13" dirty="0">
                <a:solidFill>
                  <a:srgbClr val="434343"/>
                </a:solidFill>
                <a:cs typeface="Roboto Lt"/>
              </a:rPr>
              <a:t>class</a:t>
            </a:r>
            <a:r>
              <a:rPr lang="en-US" spc="7" dirty="0">
                <a:solidFill>
                  <a:srgbClr val="434343"/>
                </a:solidFill>
                <a:cs typeface="Roboto Lt"/>
              </a:rPr>
              <a:t> </a:t>
            </a:r>
            <a:r>
              <a:rPr lang="en-US" spc="-27" dirty="0">
                <a:solidFill>
                  <a:srgbClr val="434343"/>
                </a:solidFill>
                <a:cs typeface="Roboto Lt"/>
              </a:rPr>
              <a:t>have </a:t>
            </a:r>
            <a:r>
              <a:rPr lang="en-US" spc="-533" dirty="0">
                <a:solidFill>
                  <a:srgbClr val="434343"/>
                </a:solidFill>
                <a:cs typeface="Roboto Lt"/>
              </a:rPr>
              <a:t> </a:t>
            </a:r>
            <a:r>
              <a:rPr lang="en-US" spc="-13" dirty="0">
                <a:solidFill>
                  <a:srgbClr val="434343"/>
                </a:solidFill>
                <a:cs typeface="Roboto Lt"/>
              </a:rPr>
              <a:t>similar</a:t>
            </a:r>
            <a:r>
              <a:rPr lang="en-US" spc="-7" dirty="0">
                <a:solidFill>
                  <a:srgbClr val="434343"/>
                </a:solidFill>
                <a:cs typeface="Roboto Lt"/>
              </a:rPr>
              <a:t> </a:t>
            </a:r>
            <a:r>
              <a:rPr lang="en-US" spc="-13" dirty="0">
                <a:solidFill>
                  <a:srgbClr val="434343"/>
                </a:solidFill>
                <a:cs typeface="Roboto Lt"/>
              </a:rPr>
              <a:t>embeddings</a:t>
            </a:r>
            <a:r>
              <a:rPr lang="en-US" dirty="0">
                <a:solidFill>
                  <a:srgbClr val="434343"/>
                </a:solidFill>
                <a:cs typeface="Roboto Lt"/>
              </a:rPr>
              <a:t> </a:t>
            </a:r>
            <a:r>
              <a:rPr lang="en-US" spc="-13" dirty="0">
                <a:solidFill>
                  <a:srgbClr val="434343"/>
                </a:solidFill>
                <a:cs typeface="Roboto Lt"/>
              </a:rPr>
              <a:t>and</a:t>
            </a:r>
            <a:r>
              <a:rPr lang="en-US" spc="-7" dirty="0">
                <a:solidFill>
                  <a:srgbClr val="434343"/>
                </a:solidFill>
                <a:cs typeface="Roboto Lt"/>
              </a:rPr>
              <a:t> </a:t>
            </a:r>
            <a:r>
              <a:rPr lang="en-US" spc="-13" dirty="0">
                <a:solidFill>
                  <a:srgbClr val="434343"/>
                </a:solidFill>
                <a:cs typeface="Roboto Lt"/>
              </a:rPr>
              <a:t>samples</a:t>
            </a:r>
            <a:r>
              <a:rPr lang="en-US" dirty="0">
                <a:solidFill>
                  <a:srgbClr val="434343"/>
                </a:solidFill>
                <a:cs typeface="Roboto Lt"/>
              </a:rPr>
              <a:t> </a:t>
            </a:r>
            <a:r>
              <a:rPr lang="en-US" spc="-7" dirty="0">
                <a:solidFill>
                  <a:srgbClr val="434343"/>
                </a:solidFill>
                <a:cs typeface="Roboto Lt"/>
              </a:rPr>
              <a:t>from </a:t>
            </a:r>
            <a:r>
              <a:rPr lang="en-US" spc="-13" dirty="0">
                <a:solidFill>
                  <a:srgbClr val="434343"/>
                </a:solidFill>
                <a:cs typeface="Roboto Lt"/>
              </a:rPr>
              <a:t>different</a:t>
            </a:r>
            <a:r>
              <a:rPr lang="en-US" dirty="0">
                <a:solidFill>
                  <a:srgbClr val="434343"/>
                </a:solidFill>
                <a:cs typeface="Roboto Lt"/>
              </a:rPr>
              <a:t> </a:t>
            </a:r>
            <a:r>
              <a:rPr lang="en-US" spc="-13" dirty="0">
                <a:solidFill>
                  <a:srgbClr val="434343"/>
                </a:solidFill>
                <a:cs typeface="Roboto Lt"/>
              </a:rPr>
              <a:t>classes</a:t>
            </a:r>
            <a:r>
              <a:rPr lang="en-US" dirty="0">
                <a:solidFill>
                  <a:srgbClr val="434343"/>
                </a:solidFill>
                <a:cs typeface="Roboto Lt"/>
              </a:rPr>
              <a:t> </a:t>
            </a:r>
            <a:r>
              <a:rPr lang="en-US" spc="-27" dirty="0">
                <a:solidFill>
                  <a:srgbClr val="434343"/>
                </a:solidFill>
                <a:cs typeface="Roboto Lt"/>
              </a:rPr>
              <a:t>have</a:t>
            </a:r>
            <a:r>
              <a:rPr lang="en-US" spc="-7" dirty="0">
                <a:solidFill>
                  <a:srgbClr val="434343"/>
                </a:solidFill>
                <a:cs typeface="Roboto Lt"/>
              </a:rPr>
              <a:t> </a:t>
            </a:r>
            <a:r>
              <a:rPr lang="en-US" spc="-13" dirty="0">
                <a:solidFill>
                  <a:srgbClr val="434343"/>
                </a:solidFill>
                <a:cs typeface="Roboto Lt"/>
              </a:rPr>
              <a:t>different</a:t>
            </a:r>
            <a:r>
              <a:rPr lang="en-US" dirty="0">
                <a:solidFill>
                  <a:srgbClr val="434343"/>
                </a:solidFill>
                <a:cs typeface="Roboto Lt"/>
              </a:rPr>
              <a:t> </a:t>
            </a:r>
            <a:r>
              <a:rPr lang="en-US" spc="-13" dirty="0">
                <a:solidFill>
                  <a:srgbClr val="434343"/>
                </a:solidFill>
                <a:cs typeface="Roboto Lt"/>
              </a:rPr>
              <a:t>ones.</a:t>
            </a:r>
            <a:endParaRPr lang="en-US" dirty="0">
              <a:cs typeface="Roboto Lt"/>
            </a:endParaRPr>
          </a:p>
          <a:p>
            <a:pPr>
              <a:spcBef>
                <a:spcPts val="33"/>
              </a:spcBef>
            </a:pPr>
            <a:endParaRPr lang="en-US" dirty="0">
              <a:cs typeface="Roboto Lt"/>
            </a:endParaRPr>
          </a:p>
          <a:p>
            <a:pPr marL="0" indent="0">
              <a:buNone/>
              <a:tabLst>
                <a:tab pos="4528707" algn="l"/>
                <a:tab pos="6049282" algn="l"/>
              </a:tabLst>
            </a:pPr>
            <a:r>
              <a:rPr lang="en-US" spc="-20" dirty="0">
                <a:solidFill>
                  <a:srgbClr val="434343"/>
                </a:solidFill>
                <a:cs typeface="Roboto Lt"/>
              </a:rPr>
              <a:t>Given</a:t>
            </a:r>
            <a:r>
              <a:rPr lang="en-US" dirty="0">
                <a:solidFill>
                  <a:srgbClr val="434343"/>
                </a:solidFill>
                <a:cs typeface="Roboto Lt"/>
              </a:rPr>
              <a:t> </a:t>
            </a:r>
            <a:r>
              <a:rPr lang="en-US" spc="-7" dirty="0">
                <a:solidFill>
                  <a:srgbClr val="434343"/>
                </a:solidFill>
                <a:cs typeface="Roboto Lt"/>
              </a:rPr>
              <a:t>two</a:t>
            </a:r>
            <a:r>
              <a:rPr lang="en-US" spc="7" dirty="0">
                <a:solidFill>
                  <a:srgbClr val="434343"/>
                </a:solidFill>
                <a:cs typeface="Roboto Lt"/>
              </a:rPr>
              <a:t> </a:t>
            </a:r>
            <a:r>
              <a:rPr lang="en-US" spc="-13" dirty="0">
                <a:solidFill>
                  <a:srgbClr val="434343"/>
                </a:solidFill>
                <a:cs typeface="Roboto Lt"/>
              </a:rPr>
              <a:t>labeled</a:t>
            </a:r>
            <a:r>
              <a:rPr lang="en-US" spc="7" dirty="0">
                <a:solidFill>
                  <a:srgbClr val="434343"/>
                </a:solidFill>
                <a:cs typeface="Roboto Lt"/>
              </a:rPr>
              <a:t> </a:t>
            </a:r>
            <a:r>
              <a:rPr lang="en-US" spc="-13" dirty="0">
                <a:solidFill>
                  <a:srgbClr val="434343"/>
                </a:solidFill>
                <a:cs typeface="Roboto Lt"/>
              </a:rPr>
              <a:t>data</a:t>
            </a:r>
            <a:r>
              <a:rPr lang="en-US" spc="7" dirty="0">
                <a:solidFill>
                  <a:srgbClr val="434343"/>
                </a:solidFill>
                <a:cs typeface="Roboto Lt"/>
              </a:rPr>
              <a:t> </a:t>
            </a:r>
            <a:r>
              <a:rPr lang="en-US" spc="-13" dirty="0">
                <a:solidFill>
                  <a:srgbClr val="434343"/>
                </a:solidFill>
                <a:cs typeface="Roboto Lt"/>
              </a:rPr>
              <a:t>pairs	and</a:t>
            </a:r>
            <a:r>
              <a:rPr lang="en-US" sz="2267" spc="-13" dirty="0">
                <a:solidFill>
                  <a:srgbClr val="434343"/>
                </a:solidFill>
                <a:latin typeface="Roboto Lt"/>
                <a:cs typeface="Roboto Lt"/>
              </a:rPr>
              <a:t>	</a:t>
            </a:r>
            <a:r>
              <a:rPr lang="en-US" sz="2267" spc="-7" dirty="0">
                <a:solidFill>
                  <a:srgbClr val="434343"/>
                </a:solidFill>
                <a:latin typeface="Roboto Lt"/>
                <a:cs typeface="Roboto Lt"/>
              </a:rPr>
              <a:t>:</a:t>
            </a:r>
            <a:endParaRPr lang="en-US" sz="2267" dirty="0">
              <a:latin typeface="Roboto Lt"/>
              <a:cs typeface="Roboto Lt"/>
            </a:endParaRPr>
          </a:p>
        </p:txBody>
      </p:sp>
    </p:spTree>
    <p:extLst>
      <p:ext uri="{BB962C8B-B14F-4D97-AF65-F5344CB8AC3E}">
        <p14:creationId xmlns:p14="http://schemas.microsoft.com/office/powerpoint/2010/main" val="3354184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78145" y="4863703"/>
            <a:ext cx="6091732" cy="1254774"/>
          </a:xfrm>
          <a:prstGeom prst="rect">
            <a:avLst/>
          </a:prstGeom>
        </p:spPr>
      </p:pic>
      <p:sp>
        <p:nvSpPr>
          <p:cNvPr id="10" name="Content Placeholder 9">
            <a:extLst>
              <a:ext uri="{FF2B5EF4-FFF2-40B4-BE49-F238E27FC236}">
                <a16:creationId xmlns:a16="http://schemas.microsoft.com/office/drawing/2014/main" id="{213A35B1-94C3-05F3-AE8B-51F7B8CE8EEB}"/>
              </a:ext>
            </a:extLst>
          </p:cNvPr>
          <p:cNvSpPr>
            <a:spLocks noGrp="1"/>
          </p:cNvSpPr>
          <p:nvPr>
            <p:ph idx="1"/>
          </p:nvPr>
        </p:nvSpPr>
        <p:spPr/>
        <p:txBody>
          <a:bodyPr/>
          <a:lstStyle/>
          <a:p>
            <a:pPr marL="16933" marR="6773" lvl="0" indent="0" algn="just" defTabSz="457200" rtl="0" eaLnBrk="1" fontAlgn="auto" latinLnBrk="0" hangingPunct="1">
              <a:lnSpc>
                <a:spcPct val="113999"/>
              </a:lnSpc>
              <a:spcBef>
                <a:spcPts val="133"/>
              </a:spcBef>
              <a:spcAft>
                <a:spcPts val="0"/>
              </a:spcAft>
              <a:buClrTx/>
              <a:buSzTx/>
              <a:buFontTx/>
              <a:buNone/>
              <a:tabLst/>
              <a:defRPr/>
            </a:pPr>
            <a:r>
              <a:rPr kumimoji="0" lang="en-US" b="1" i="0" u="none" strike="noStrike" kern="1200" cap="none" spc="0" normalizeH="0" baseline="0" noProof="0" dirty="0">
                <a:ln>
                  <a:noFill/>
                </a:ln>
                <a:solidFill>
                  <a:srgbClr val="434343"/>
                </a:solidFill>
                <a:effectLst/>
                <a:uLnTx/>
                <a:uFillTx/>
                <a:ea typeface="+mn-ea"/>
                <a:cs typeface="Roboto"/>
              </a:rPr>
              <a:t>Triplet </a:t>
            </a:r>
            <a:r>
              <a:rPr kumimoji="0" lang="en-US" b="1" i="0" u="none" strike="noStrike" kern="1200" cap="none" spc="-13" normalizeH="0" baseline="0" noProof="0" dirty="0">
                <a:ln>
                  <a:noFill/>
                </a:ln>
                <a:solidFill>
                  <a:srgbClr val="434343"/>
                </a:solidFill>
                <a:effectLst/>
                <a:uLnTx/>
                <a:uFillTx/>
                <a:ea typeface="+mn-ea"/>
                <a:cs typeface="Roboto"/>
              </a:rPr>
              <a:t>loss </a:t>
            </a:r>
            <a:r>
              <a:rPr kumimoji="0" lang="en-US" b="0" i="0" u="none" strike="noStrike" kern="1200" cap="none" spc="-7" normalizeH="0" baseline="0" noProof="0" dirty="0">
                <a:ln>
                  <a:noFill/>
                </a:ln>
                <a:solidFill>
                  <a:srgbClr val="434343"/>
                </a:solidFill>
                <a:effectLst/>
                <a:uLnTx/>
                <a:uFillTx/>
                <a:ea typeface="+mn-ea"/>
                <a:cs typeface="Roboto Lt"/>
              </a:rPr>
              <a:t>(</a:t>
            </a:r>
            <a:r>
              <a:rPr kumimoji="0" lang="en-US" b="0" i="0" u="none" strike="noStrike" kern="1200" cap="none" spc="-7" normalizeH="0" baseline="0" noProof="0" dirty="0" err="1">
                <a:ln>
                  <a:noFill/>
                </a:ln>
                <a:solidFill>
                  <a:srgbClr val="434343"/>
                </a:solidFill>
                <a:effectLst/>
                <a:uLnTx/>
                <a:uFillTx/>
                <a:ea typeface="+mn-ea"/>
                <a:cs typeface="Roboto Lt"/>
              </a:rPr>
              <a:t>Schroff</a:t>
            </a:r>
            <a:r>
              <a:rPr kumimoji="0" lang="en-US" b="0" i="0" u="none" strike="noStrike" kern="1200" cap="none" spc="-7" normalizeH="0" baseline="0" noProof="0" dirty="0">
                <a:ln>
                  <a:noFill/>
                </a:ln>
                <a:solidFill>
                  <a:srgbClr val="434343"/>
                </a:solidFill>
                <a:effectLst/>
                <a:uLnTx/>
                <a:uFillTx/>
                <a:ea typeface="+mn-ea"/>
                <a:cs typeface="Roboto Lt"/>
              </a:rPr>
              <a:t> et </a:t>
            </a:r>
            <a:r>
              <a:rPr kumimoji="0" lang="en-US" b="0" i="0" u="none" strike="noStrike" kern="1200" cap="none" spc="-13" normalizeH="0" baseline="0" noProof="0" dirty="0">
                <a:ln>
                  <a:noFill/>
                </a:ln>
                <a:solidFill>
                  <a:srgbClr val="434343"/>
                </a:solidFill>
                <a:effectLst/>
                <a:uLnTx/>
                <a:uFillTx/>
                <a:ea typeface="+mn-ea"/>
                <a:cs typeface="Roboto Lt"/>
              </a:rPr>
              <a:t>al. </a:t>
            </a:r>
            <a:r>
              <a:rPr kumimoji="0" lang="en-US" b="0" i="0" u="none" strike="noStrike" kern="1200" cap="none" spc="-7" normalizeH="0" baseline="0" noProof="0" dirty="0">
                <a:ln>
                  <a:noFill/>
                </a:ln>
                <a:solidFill>
                  <a:srgbClr val="434343"/>
                </a:solidFill>
                <a:effectLst/>
                <a:uLnTx/>
                <a:uFillTx/>
                <a:ea typeface="+mn-ea"/>
                <a:cs typeface="Roboto Lt"/>
              </a:rPr>
              <a:t>2015): </a:t>
            </a:r>
            <a:r>
              <a:rPr kumimoji="0" lang="en-US" b="0" i="0" u="none" strike="noStrike" kern="1200" cap="none" spc="-13" normalizeH="0" baseline="0" noProof="0" dirty="0">
                <a:ln>
                  <a:noFill/>
                </a:ln>
                <a:solidFill>
                  <a:srgbClr val="434343"/>
                </a:solidFill>
                <a:effectLst/>
                <a:uLnTx/>
                <a:uFillTx/>
                <a:ea typeface="+mn-ea"/>
                <a:cs typeface="Roboto Lt"/>
              </a:rPr>
              <a:t>learns to minimize the distance between the anchor </a:t>
            </a:r>
            <a:r>
              <a:rPr kumimoji="0" lang="en-US" b="1" i="0" u="none" strike="noStrike" kern="1200" cap="none" spc="-7" normalizeH="0" baseline="0" noProof="0" dirty="0">
                <a:ln>
                  <a:noFill/>
                </a:ln>
                <a:solidFill>
                  <a:srgbClr val="434343"/>
                </a:solidFill>
                <a:effectLst/>
                <a:uLnTx/>
                <a:uFillTx/>
                <a:ea typeface="+mn-ea"/>
                <a:cs typeface="Roboto"/>
              </a:rPr>
              <a:t>x </a:t>
            </a:r>
            <a:r>
              <a:rPr kumimoji="0" lang="en-US" b="1" i="0" u="none" strike="noStrike" kern="1200" cap="none" spc="0" normalizeH="0" baseline="0" noProof="0" dirty="0">
                <a:ln>
                  <a:noFill/>
                </a:ln>
                <a:solidFill>
                  <a:srgbClr val="434343"/>
                </a:solidFill>
                <a:effectLst/>
                <a:uLnTx/>
                <a:uFillTx/>
                <a:ea typeface="+mn-ea"/>
                <a:cs typeface="Roboto"/>
              </a:rPr>
              <a:t> </a:t>
            </a:r>
            <a:r>
              <a:rPr kumimoji="0" lang="en-US" b="0" i="0" u="none" strike="noStrike" kern="1200" cap="none" spc="-13" normalizeH="0" baseline="0" noProof="0" dirty="0">
                <a:ln>
                  <a:noFill/>
                </a:ln>
                <a:solidFill>
                  <a:srgbClr val="434343"/>
                </a:solidFill>
                <a:effectLst/>
                <a:uLnTx/>
                <a:uFillTx/>
                <a:ea typeface="+mn-ea"/>
                <a:cs typeface="Roboto Lt"/>
              </a:rPr>
              <a:t>and positive </a:t>
            </a:r>
            <a:r>
              <a:rPr kumimoji="0" lang="en-US" b="1" i="0" u="none" strike="noStrike" kern="1200" cap="none" spc="-7" normalizeH="0" baseline="0" noProof="0" dirty="0">
                <a:ln>
                  <a:noFill/>
                </a:ln>
                <a:solidFill>
                  <a:srgbClr val="434343"/>
                </a:solidFill>
                <a:effectLst/>
                <a:uLnTx/>
                <a:uFillTx/>
                <a:ea typeface="+mn-ea"/>
                <a:cs typeface="Roboto"/>
              </a:rPr>
              <a:t>x+ </a:t>
            </a:r>
            <a:r>
              <a:rPr kumimoji="0" lang="en-US" b="0" i="0" u="none" strike="noStrike" kern="1200" cap="none" spc="-13" normalizeH="0" baseline="0" noProof="0" dirty="0">
                <a:ln>
                  <a:noFill/>
                </a:ln>
                <a:solidFill>
                  <a:srgbClr val="434343"/>
                </a:solidFill>
                <a:effectLst/>
                <a:uLnTx/>
                <a:uFillTx/>
                <a:ea typeface="+mn-ea"/>
                <a:cs typeface="Roboto Lt"/>
              </a:rPr>
              <a:t>and maximize the distance between the anchor </a:t>
            </a:r>
            <a:r>
              <a:rPr kumimoji="0" lang="en-US" b="1" i="0" u="none" strike="noStrike" kern="1200" cap="none" spc="-7" normalizeH="0" baseline="0" noProof="0" dirty="0">
                <a:ln>
                  <a:noFill/>
                </a:ln>
                <a:solidFill>
                  <a:srgbClr val="434343"/>
                </a:solidFill>
                <a:effectLst/>
                <a:uLnTx/>
                <a:uFillTx/>
                <a:ea typeface="+mn-ea"/>
                <a:cs typeface="Roboto"/>
              </a:rPr>
              <a:t>x </a:t>
            </a:r>
            <a:r>
              <a:rPr kumimoji="0" lang="en-US" b="0" i="0" u="none" strike="noStrike" kern="1200" cap="none" spc="-13" normalizeH="0" baseline="0" noProof="0" dirty="0">
                <a:ln>
                  <a:noFill/>
                </a:ln>
                <a:solidFill>
                  <a:srgbClr val="434343"/>
                </a:solidFill>
                <a:effectLst/>
                <a:uLnTx/>
                <a:uFillTx/>
                <a:ea typeface="+mn-ea"/>
                <a:cs typeface="Roboto Lt"/>
              </a:rPr>
              <a:t>and negative </a:t>
            </a:r>
            <a:r>
              <a:rPr kumimoji="0" lang="en-US" b="1" i="0" u="none" strike="noStrike" kern="1200" cap="none" spc="-60" normalizeH="0" baseline="0" noProof="0" dirty="0">
                <a:ln>
                  <a:noFill/>
                </a:ln>
                <a:solidFill>
                  <a:srgbClr val="434343"/>
                </a:solidFill>
                <a:effectLst/>
                <a:uLnTx/>
                <a:uFillTx/>
                <a:ea typeface="+mn-ea"/>
                <a:cs typeface="Roboto"/>
              </a:rPr>
              <a:t>x- </a:t>
            </a:r>
            <a:r>
              <a:rPr kumimoji="0" lang="en-US" b="0" i="0" u="none" strike="noStrike" kern="1200" cap="none" spc="-7" normalizeH="0" baseline="0" noProof="0" dirty="0">
                <a:ln>
                  <a:noFill/>
                </a:ln>
                <a:solidFill>
                  <a:srgbClr val="434343"/>
                </a:solidFill>
                <a:effectLst/>
                <a:uLnTx/>
                <a:uFillTx/>
                <a:ea typeface="+mn-ea"/>
                <a:cs typeface="Roboto Lt"/>
              </a:rPr>
              <a:t>at </a:t>
            </a:r>
            <a:r>
              <a:rPr kumimoji="0" lang="en-US" b="0" i="0" u="none" strike="noStrike" kern="1200" cap="none" spc="-13" normalizeH="0" baseline="0" noProof="0" dirty="0">
                <a:ln>
                  <a:noFill/>
                </a:ln>
                <a:solidFill>
                  <a:srgbClr val="434343"/>
                </a:solidFill>
                <a:effectLst/>
                <a:uLnTx/>
                <a:uFillTx/>
                <a:ea typeface="+mn-ea"/>
                <a:cs typeface="Roboto Lt"/>
              </a:rPr>
              <a:t>the </a:t>
            </a:r>
            <a:r>
              <a:rPr kumimoji="0" lang="en-US" b="0" i="0" u="none" strike="noStrike" kern="1200" cap="none" spc="-7" normalizeH="0" baseline="0" noProof="0" dirty="0">
                <a:ln>
                  <a:noFill/>
                </a:ln>
                <a:solidFill>
                  <a:srgbClr val="434343"/>
                </a:solidFill>
                <a:effectLst/>
                <a:uLnTx/>
                <a:uFillTx/>
                <a:ea typeface="+mn-ea"/>
                <a:cs typeface="Roboto Lt"/>
              </a:rPr>
              <a:t> same</a:t>
            </a:r>
            <a:r>
              <a:rPr kumimoji="0" lang="en-US" b="0" i="0" u="none" strike="noStrike" kern="1200" cap="none" spc="-13" normalizeH="0" baseline="0" noProof="0" dirty="0">
                <a:ln>
                  <a:noFill/>
                </a:ln>
                <a:solidFill>
                  <a:srgbClr val="434343"/>
                </a:solidFill>
                <a:effectLst/>
                <a:uLnTx/>
                <a:uFillTx/>
                <a:ea typeface="+mn-ea"/>
                <a:cs typeface="Roboto Lt"/>
              </a:rPr>
              <a:t> time.</a:t>
            </a:r>
            <a:endParaRPr kumimoji="0" lang="en-US" b="0" i="0" u="none" strike="noStrike" kern="1200" cap="none" spc="0" normalizeH="0" baseline="0" noProof="0" dirty="0">
              <a:ln>
                <a:noFill/>
              </a:ln>
              <a:solidFill>
                <a:srgbClr val="000000"/>
              </a:solidFill>
              <a:effectLst/>
              <a:uLnTx/>
              <a:uFillTx/>
              <a:ea typeface="+mn-ea"/>
              <a:cs typeface="Roboto Lt"/>
            </a:endParaRPr>
          </a:p>
          <a:p>
            <a:pPr marL="0" marR="0" lvl="0" indent="0" algn="l" defTabSz="457200" rtl="0" eaLnBrk="1" fontAlgn="auto" latinLnBrk="0" hangingPunct="1">
              <a:lnSpc>
                <a:spcPct val="100000"/>
              </a:lnSpc>
              <a:spcBef>
                <a:spcPts val="33"/>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ea typeface="+mn-ea"/>
              <a:cs typeface="Roboto Lt"/>
            </a:endParaRPr>
          </a:p>
          <a:p>
            <a:pPr marL="16933" marR="0" lvl="0" indent="0" algn="just" defTabSz="457200" rtl="0" eaLnBrk="1" fontAlgn="auto" latinLnBrk="0" hangingPunct="1">
              <a:lnSpc>
                <a:spcPct val="100000"/>
              </a:lnSpc>
              <a:spcBef>
                <a:spcPts val="0"/>
              </a:spcBef>
              <a:spcAft>
                <a:spcPts val="0"/>
              </a:spcAft>
              <a:buClrTx/>
              <a:buSzTx/>
              <a:buFontTx/>
              <a:buNone/>
              <a:tabLst>
                <a:tab pos="3763339" algn="l"/>
              </a:tabLst>
              <a:defRPr/>
            </a:pPr>
            <a:r>
              <a:rPr kumimoji="0" lang="en-US" b="0" i="0" u="none" strike="noStrike" kern="1200" cap="none" spc="-20" normalizeH="0" baseline="0" noProof="0" dirty="0">
                <a:ln>
                  <a:noFill/>
                </a:ln>
                <a:solidFill>
                  <a:srgbClr val="434343"/>
                </a:solidFill>
                <a:effectLst/>
                <a:uLnTx/>
                <a:uFillTx/>
                <a:ea typeface="+mn-ea"/>
                <a:cs typeface="Roboto Lt"/>
              </a:rPr>
              <a:t>Given</a:t>
            </a:r>
            <a:r>
              <a:rPr kumimoji="0" lang="en-US" b="0" i="0" u="none" strike="noStrike" kern="1200" cap="none" spc="0" normalizeH="0" baseline="0" noProof="0" dirty="0">
                <a:ln>
                  <a:noFill/>
                </a:ln>
                <a:solidFill>
                  <a:srgbClr val="434343"/>
                </a:solidFill>
                <a:effectLst/>
                <a:uLnTx/>
                <a:uFillTx/>
                <a:ea typeface="+mn-ea"/>
                <a:cs typeface="Roboto Lt"/>
              </a:rPr>
              <a:t> </a:t>
            </a:r>
            <a:r>
              <a:rPr kumimoji="0" lang="en-US" b="0" i="0" u="none" strike="noStrike" kern="1200" cap="none" spc="-7" normalizeH="0" baseline="0" noProof="0" dirty="0">
                <a:ln>
                  <a:noFill/>
                </a:ln>
                <a:solidFill>
                  <a:srgbClr val="434343"/>
                </a:solidFill>
                <a:effectLst/>
                <a:uLnTx/>
                <a:uFillTx/>
                <a:ea typeface="+mn-ea"/>
                <a:cs typeface="Roboto Lt"/>
              </a:rPr>
              <a:t>a</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13" normalizeH="0" baseline="0" noProof="0" dirty="0">
                <a:ln>
                  <a:noFill/>
                </a:ln>
                <a:solidFill>
                  <a:srgbClr val="434343"/>
                </a:solidFill>
                <a:effectLst/>
                <a:uLnTx/>
                <a:uFillTx/>
                <a:ea typeface="+mn-ea"/>
                <a:cs typeface="Roboto Lt"/>
              </a:rPr>
              <a:t>triplet</a:t>
            </a:r>
            <a:r>
              <a:rPr kumimoji="0" lang="en-US" b="0" i="0" u="none" strike="noStrike" kern="1200" cap="none" spc="7" normalizeH="0" baseline="0" noProof="0" dirty="0">
                <a:ln>
                  <a:noFill/>
                </a:ln>
                <a:solidFill>
                  <a:srgbClr val="434343"/>
                </a:solidFill>
                <a:effectLst/>
                <a:uLnTx/>
                <a:uFillTx/>
                <a:ea typeface="+mn-ea"/>
                <a:cs typeface="Roboto Lt"/>
              </a:rPr>
              <a:t> </a:t>
            </a:r>
            <a:r>
              <a:rPr kumimoji="0" lang="en-US" b="0" i="0" u="none" strike="noStrike" kern="1200" cap="none" spc="-20" normalizeH="0" baseline="0" noProof="0" dirty="0">
                <a:ln>
                  <a:noFill/>
                </a:ln>
                <a:solidFill>
                  <a:srgbClr val="434343"/>
                </a:solidFill>
                <a:effectLst/>
                <a:uLnTx/>
                <a:uFillTx/>
                <a:ea typeface="+mn-ea"/>
                <a:cs typeface="Roboto Lt"/>
              </a:rPr>
              <a:t>input</a:t>
            </a:r>
            <a:r>
              <a:rPr kumimoji="0" lang="en-US" sz="2267" b="0" i="0" u="none" strike="noStrike" kern="1200" cap="none" spc="-20" normalizeH="0" baseline="0" noProof="0" dirty="0">
                <a:ln>
                  <a:noFill/>
                </a:ln>
                <a:solidFill>
                  <a:srgbClr val="434343"/>
                </a:solidFill>
                <a:effectLst/>
                <a:uLnTx/>
                <a:uFillTx/>
                <a:latin typeface="Roboto Lt"/>
                <a:ea typeface="+mn-ea"/>
                <a:cs typeface="Roboto Lt"/>
              </a:rPr>
              <a:t>	</a:t>
            </a:r>
            <a:r>
              <a:rPr kumimoji="0" lang="en-US" sz="2267" b="0" i="0" u="none" strike="noStrike" kern="1200" cap="none" spc="0" normalizeH="0" baseline="0" noProof="0" dirty="0">
                <a:ln>
                  <a:noFill/>
                </a:ln>
                <a:solidFill>
                  <a:srgbClr val="434343"/>
                </a:solidFill>
                <a:effectLst/>
                <a:uLnTx/>
                <a:uFillTx/>
                <a:latin typeface="Roboto Lt"/>
                <a:ea typeface="+mn-ea"/>
                <a:cs typeface="Roboto Lt"/>
              </a:rPr>
              <a:t>,</a:t>
            </a:r>
            <a:endParaRPr kumimoji="0" lang="en-US" sz="2267" b="0" i="0" u="none" strike="noStrike" kern="1200" cap="none" spc="0" normalizeH="0" baseline="0" noProof="0" dirty="0">
              <a:ln>
                <a:noFill/>
              </a:ln>
              <a:solidFill>
                <a:srgbClr val="000000"/>
              </a:solidFill>
              <a:effectLst/>
              <a:uLnTx/>
              <a:uFillTx/>
              <a:latin typeface="Roboto Lt"/>
              <a:ea typeface="+mn-ea"/>
              <a:cs typeface="Roboto Lt"/>
            </a:endParaRPr>
          </a:p>
          <a:p>
            <a:endParaRPr lang="en-IN" dirty="0"/>
          </a:p>
        </p:txBody>
      </p:sp>
      <p:sp>
        <p:nvSpPr>
          <p:cNvPr id="4" name="object 4"/>
          <p:cNvSpPr txBox="1">
            <a:spLocks noGrp="1"/>
          </p:cNvSpPr>
          <p:nvPr>
            <p:ph type="title"/>
          </p:nvPr>
        </p:nvSpPr>
        <p:spPr>
          <a:prstGeom prst="rect">
            <a:avLst/>
          </a:prstGeom>
        </p:spPr>
        <p:txBody>
          <a:bodyPr vert="horz" wrap="square" lIns="0" tIns="16933" rIns="0" bIns="0" rtlCol="0" anchor="b">
            <a:spAutoFit/>
          </a:bodyPr>
          <a:lstStyle/>
          <a:p>
            <a:pPr marL="16933">
              <a:lnSpc>
                <a:spcPct val="100000"/>
              </a:lnSpc>
              <a:spcBef>
                <a:spcPts val="133"/>
              </a:spcBef>
            </a:pPr>
            <a:r>
              <a:rPr spc="-13" dirty="0"/>
              <a:t>Contrastive</a:t>
            </a:r>
            <a:r>
              <a:rPr spc="-7" dirty="0"/>
              <a:t> </a:t>
            </a:r>
            <a:r>
              <a:rPr spc="-20" dirty="0"/>
              <a:t>Learning:</a:t>
            </a:r>
            <a:r>
              <a:rPr dirty="0"/>
              <a:t> </a:t>
            </a:r>
            <a:r>
              <a:rPr spc="-40" dirty="0"/>
              <a:t>Inter-Sample</a:t>
            </a:r>
            <a:r>
              <a:rPr dirty="0"/>
              <a:t> </a:t>
            </a:r>
            <a:r>
              <a:rPr spc="-13" dirty="0"/>
              <a:t>Classiﬁcation</a:t>
            </a:r>
            <a:endParaRPr dirty="0"/>
          </a:p>
        </p:txBody>
      </p:sp>
      <p:pic>
        <p:nvPicPr>
          <p:cNvPr id="5" name="object 5"/>
          <p:cNvPicPr/>
          <p:nvPr/>
        </p:nvPicPr>
        <p:blipFill>
          <a:blip r:embed="rId3" cstate="print"/>
          <a:stretch>
            <a:fillRect/>
          </a:stretch>
        </p:blipFill>
        <p:spPr>
          <a:xfrm>
            <a:off x="1072917" y="3624601"/>
            <a:ext cx="9054309" cy="895519"/>
          </a:xfrm>
          <a:prstGeom prst="rect">
            <a:avLst/>
          </a:prstGeom>
        </p:spPr>
      </p:pic>
      <p:sp>
        <p:nvSpPr>
          <p:cNvPr id="6" name="object 6"/>
          <p:cNvSpPr txBox="1"/>
          <p:nvPr/>
        </p:nvSpPr>
        <p:spPr>
          <a:xfrm>
            <a:off x="8573920" y="5731164"/>
            <a:ext cx="2077720" cy="263320"/>
          </a:xfrm>
          <a:prstGeom prst="rect">
            <a:avLst/>
          </a:prstGeom>
        </p:spPr>
        <p:txBody>
          <a:bodyPr vert="horz" wrap="square" lIns="0" tIns="16933" rIns="0" bIns="0" rtlCol="0">
            <a:spAutoFit/>
          </a:bodyPr>
          <a:lstStyle/>
          <a:p>
            <a:pPr marL="16933">
              <a:spcBef>
                <a:spcPts val="133"/>
              </a:spcBef>
            </a:pPr>
            <a:r>
              <a:rPr sz="1600" spc="-7" dirty="0">
                <a:solidFill>
                  <a:srgbClr val="666666"/>
                </a:solidFill>
                <a:latin typeface="Roboto Lt"/>
                <a:cs typeface="Roboto Lt"/>
              </a:rPr>
              <a:t>(Schroff</a:t>
            </a:r>
            <a:r>
              <a:rPr sz="1600" spc="-33" dirty="0">
                <a:solidFill>
                  <a:srgbClr val="666666"/>
                </a:solidFill>
                <a:latin typeface="Roboto Lt"/>
                <a:cs typeface="Roboto Lt"/>
              </a:rPr>
              <a:t> </a:t>
            </a:r>
            <a:r>
              <a:rPr sz="1600" spc="-7" dirty="0">
                <a:solidFill>
                  <a:srgbClr val="666666"/>
                </a:solidFill>
                <a:latin typeface="Roboto Lt"/>
                <a:cs typeface="Roboto Lt"/>
              </a:rPr>
              <a:t>et</a:t>
            </a:r>
            <a:r>
              <a:rPr sz="1600" spc="-33" dirty="0">
                <a:solidFill>
                  <a:srgbClr val="666666"/>
                </a:solidFill>
                <a:latin typeface="Roboto Lt"/>
                <a:cs typeface="Roboto Lt"/>
              </a:rPr>
              <a:t> </a:t>
            </a:r>
            <a:r>
              <a:rPr sz="1600" spc="-13" dirty="0">
                <a:solidFill>
                  <a:srgbClr val="666666"/>
                </a:solidFill>
                <a:latin typeface="Roboto Lt"/>
                <a:cs typeface="Roboto Lt"/>
              </a:rPr>
              <a:t>al.</a:t>
            </a:r>
            <a:r>
              <a:rPr sz="1600" spc="-33" dirty="0">
                <a:solidFill>
                  <a:srgbClr val="666666"/>
                </a:solidFill>
                <a:latin typeface="Roboto Lt"/>
                <a:cs typeface="Roboto Lt"/>
              </a:rPr>
              <a:t> </a:t>
            </a:r>
            <a:r>
              <a:rPr sz="1600" spc="-7" dirty="0">
                <a:solidFill>
                  <a:srgbClr val="666666"/>
                </a:solidFill>
                <a:latin typeface="Roboto Lt"/>
                <a:cs typeface="Roboto Lt"/>
              </a:rPr>
              <a:t>2015)</a:t>
            </a:r>
            <a:endParaRPr sz="1600" dirty="0">
              <a:latin typeface="Roboto Lt"/>
              <a:cs typeface="Roboto Lt"/>
            </a:endParaRPr>
          </a:p>
        </p:txBody>
      </p:sp>
      <p:pic>
        <p:nvPicPr>
          <p:cNvPr id="7" name="object 7"/>
          <p:cNvPicPr/>
          <p:nvPr/>
        </p:nvPicPr>
        <p:blipFill>
          <a:blip r:embed="rId4" cstate="print"/>
          <a:stretch>
            <a:fillRect/>
          </a:stretch>
        </p:blipFill>
        <p:spPr>
          <a:xfrm>
            <a:off x="2962555" y="2769481"/>
            <a:ext cx="1181065" cy="373499"/>
          </a:xfrm>
          <a:prstGeom prst="rect">
            <a:avLst/>
          </a:prstGeom>
        </p:spPr>
      </p:pic>
    </p:spTree>
    <p:extLst>
      <p:ext uri="{BB962C8B-B14F-4D97-AF65-F5344CB8AC3E}">
        <p14:creationId xmlns:p14="http://schemas.microsoft.com/office/powerpoint/2010/main" val="1266690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a typeface="Calibri"/>
                <a:cs typeface="Calibri"/>
                <a:sym typeface="Calibri"/>
              </a:rPr>
              <a:t>Application: Learning to Match Siamese </a:t>
            </a:r>
            <a:br>
              <a:rPr lang="en-US" dirty="0">
                <a:ea typeface="Calibri"/>
                <a:cs typeface="Calibri"/>
                <a:sym typeface="Calibri"/>
              </a:rPr>
            </a:br>
            <a:r>
              <a:rPr lang="en-US" dirty="0">
                <a:ea typeface="Calibri"/>
                <a:cs typeface="Calibri"/>
                <a:sym typeface="Calibri"/>
              </a:rPr>
              <a:t>Network</a:t>
            </a:r>
            <a:endParaRPr lang="en-US" dirty="0"/>
          </a:p>
        </p:txBody>
      </p:sp>
      <p:sp>
        <p:nvSpPr>
          <p:cNvPr id="5" name="Google Shape;330;p44"/>
          <p:cNvSpPr txBox="1"/>
          <p:nvPr/>
        </p:nvSpPr>
        <p:spPr>
          <a:xfrm>
            <a:off x="618066" y="6283848"/>
            <a:ext cx="3277170" cy="3327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600"/>
              <a:buFont typeface="Open Sans"/>
              <a:buNone/>
            </a:pPr>
            <a:r>
              <a:rPr lang="en-US" sz="1400" b="0" i="0" u="none" strike="noStrike" cap="none" dirty="0">
                <a:solidFill>
                  <a:srgbClr val="000000"/>
                </a:solidFill>
                <a:latin typeface="+mj-lt"/>
                <a:ea typeface="Open Sans"/>
                <a:cs typeface="Open Sans"/>
                <a:sym typeface="Open Sans"/>
              </a:rPr>
              <a:t>IROS 2014</a:t>
            </a:r>
            <a:endParaRPr sz="1400" dirty="0">
              <a:latin typeface="+mj-lt"/>
            </a:endParaRPr>
          </a:p>
        </p:txBody>
      </p:sp>
      <p:pic>
        <p:nvPicPr>
          <p:cNvPr id="6" name="Google Shape;331;p44" descr="Picture 5"/>
          <p:cNvPicPr preferRelativeResize="0">
            <a:picLocks noGrp="1"/>
          </p:cNvPicPr>
          <p:nvPr>
            <p:ph idx="1"/>
          </p:nvPr>
        </p:nvPicPr>
        <p:blipFill rotWithShape="1">
          <a:blip r:embed="rId2">
            <a:alphaModFix/>
          </a:blip>
          <a:srcRect t="3512"/>
          <a:stretch/>
        </p:blipFill>
        <p:spPr>
          <a:xfrm>
            <a:off x="1524000" y="1353970"/>
            <a:ext cx="9144000" cy="4962860"/>
          </a:xfrm>
          <a:prstGeom prst="rect">
            <a:avLst/>
          </a:prstGeom>
          <a:noFill/>
          <a:ln>
            <a:noFill/>
          </a:ln>
        </p:spPr>
      </p:pic>
      <p:sp>
        <p:nvSpPr>
          <p:cNvPr id="3" name="Slide Number Placeholder 2"/>
          <p:cNvSpPr>
            <a:spLocks noGrp="1"/>
          </p:cNvSpPr>
          <p:nvPr>
            <p:ph type="sldNum" sz="quarter" idx="12"/>
          </p:nvPr>
        </p:nvSpPr>
        <p:spPr/>
        <p:txBody>
          <a:bodyPr/>
          <a:lstStyle/>
          <a:p>
            <a:fld id="{D79E0BE3-C35E-475C-8249-C68D79E581E1}" type="slidenum">
              <a:rPr lang="en-US" smtClean="0"/>
              <a:pPr/>
              <a:t>44</a:t>
            </a:fld>
            <a:endParaRPr lang="en-US"/>
          </a:p>
        </p:txBody>
      </p:sp>
    </p:spTree>
    <p:extLst>
      <p:ext uri="{BB962C8B-B14F-4D97-AF65-F5344CB8AC3E}">
        <p14:creationId xmlns:p14="http://schemas.microsoft.com/office/powerpoint/2010/main" val="1039608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48"/>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accent1"/>
              </a:buClr>
              <a:buSzPts val="3200"/>
              <a:buFont typeface="Calibri"/>
              <a:buNone/>
            </a:pPr>
            <a:r>
              <a:rPr lang="en-US" dirty="0"/>
              <a:t>Person identification</a:t>
            </a:r>
            <a:endParaRPr dirty="0"/>
          </a:p>
        </p:txBody>
      </p:sp>
      <p:pic>
        <p:nvPicPr>
          <p:cNvPr id="362" name="Google Shape;362;p48" descr="Picture 4"/>
          <p:cNvPicPr preferRelativeResize="0"/>
          <p:nvPr/>
        </p:nvPicPr>
        <p:blipFill rotWithShape="1">
          <a:blip r:embed="rId3">
            <a:alphaModFix/>
          </a:blip>
          <a:srcRect/>
          <a:stretch/>
        </p:blipFill>
        <p:spPr>
          <a:xfrm>
            <a:off x="609600" y="764704"/>
            <a:ext cx="5143500" cy="5346701"/>
          </a:xfrm>
          <a:prstGeom prst="rect">
            <a:avLst/>
          </a:prstGeom>
          <a:noFill/>
          <a:ln>
            <a:noFill/>
          </a:ln>
        </p:spPr>
      </p:pic>
      <p:sp>
        <p:nvSpPr>
          <p:cNvPr id="363" name="Google Shape;363;p48"/>
          <p:cNvSpPr txBox="1"/>
          <p:nvPr/>
        </p:nvSpPr>
        <p:spPr>
          <a:xfrm>
            <a:off x="1378633" y="5777789"/>
            <a:ext cx="2743201" cy="358141"/>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CUHK03 Data set</a:t>
            </a:r>
            <a:endParaRPr/>
          </a:p>
        </p:txBody>
      </p:sp>
      <p:pic>
        <p:nvPicPr>
          <p:cNvPr id="364" name="Google Shape;364;p48" descr="Picture 6"/>
          <p:cNvPicPr preferRelativeResize="0"/>
          <p:nvPr/>
        </p:nvPicPr>
        <p:blipFill rotWithShape="1">
          <a:blip r:embed="rId4">
            <a:alphaModFix/>
          </a:blip>
          <a:srcRect/>
          <a:stretch/>
        </p:blipFill>
        <p:spPr>
          <a:xfrm>
            <a:off x="5899930" y="182881"/>
            <a:ext cx="2984899" cy="1778238"/>
          </a:xfrm>
          <a:prstGeom prst="rect">
            <a:avLst/>
          </a:prstGeom>
          <a:noFill/>
          <a:ln>
            <a:noFill/>
          </a:ln>
        </p:spPr>
      </p:pic>
      <p:pic>
        <p:nvPicPr>
          <p:cNvPr id="365" name="Google Shape;365;p48" descr="Picture 7"/>
          <p:cNvPicPr preferRelativeResize="0"/>
          <p:nvPr/>
        </p:nvPicPr>
        <p:blipFill rotWithShape="1">
          <a:blip r:embed="rId5">
            <a:alphaModFix/>
          </a:blip>
          <a:srcRect/>
          <a:stretch/>
        </p:blipFill>
        <p:spPr>
          <a:xfrm>
            <a:off x="1651780" y="6147120"/>
            <a:ext cx="8496301" cy="571501"/>
          </a:xfrm>
          <a:prstGeom prst="rect">
            <a:avLst/>
          </a:prstGeom>
          <a:noFill/>
          <a:ln>
            <a:noFill/>
          </a:ln>
        </p:spPr>
      </p:pic>
      <p:pic>
        <p:nvPicPr>
          <p:cNvPr id="366" name="Google Shape;366;p48" descr="Picture 8"/>
          <p:cNvPicPr preferRelativeResize="0"/>
          <p:nvPr/>
        </p:nvPicPr>
        <p:blipFill rotWithShape="1">
          <a:blip r:embed="rId6">
            <a:alphaModFix/>
          </a:blip>
          <a:srcRect/>
          <a:stretch/>
        </p:blipFill>
        <p:spPr>
          <a:xfrm>
            <a:off x="5899930" y="2028887"/>
            <a:ext cx="5537201" cy="4025901"/>
          </a:xfrm>
          <a:prstGeom prst="rect">
            <a:avLst/>
          </a:prstGeom>
          <a:noFill/>
          <a:ln>
            <a:noFill/>
          </a:ln>
        </p:spPr>
      </p:pic>
      <p:sp>
        <p:nvSpPr>
          <p:cNvPr id="2" name="Slide Number Placeholder 1"/>
          <p:cNvSpPr>
            <a:spLocks noGrp="1"/>
          </p:cNvSpPr>
          <p:nvPr>
            <p:ph type="sldNum" sz="quarter" idx="12"/>
          </p:nvPr>
        </p:nvSpPr>
        <p:spPr/>
        <p:txBody>
          <a:bodyPr/>
          <a:lstStyle/>
          <a:p>
            <a:fld id="{D79E0BE3-C35E-475C-8249-C68D79E581E1}" type="slidenum">
              <a:rPr lang="en-US" smtClean="0"/>
              <a:pPr/>
              <a:t>45</a:t>
            </a:fld>
            <a:endParaRPr lang="en-US"/>
          </a:p>
        </p:txBody>
      </p:sp>
    </p:spTree>
    <p:extLst>
      <p:ext uri="{BB962C8B-B14F-4D97-AF65-F5344CB8AC3E}">
        <p14:creationId xmlns:p14="http://schemas.microsoft.com/office/powerpoint/2010/main" val="159765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59539A-F05D-EF34-3C89-8EB70C4D364C}"/>
              </a:ext>
            </a:extLst>
          </p:cNvPr>
          <p:cNvSpPr>
            <a:spLocks noGrp="1"/>
          </p:cNvSpPr>
          <p:nvPr>
            <p:ph type="ctrTitle"/>
          </p:nvPr>
        </p:nvSpPr>
        <p:spPr/>
        <p:txBody>
          <a:bodyPr/>
          <a:lstStyle/>
          <a:p>
            <a:r>
              <a:rPr lang="en-US" dirty="0"/>
              <a:t>V Summary</a:t>
            </a:r>
          </a:p>
        </p:txBody>
      </p:sp>
      <p:sp>
        <p:nvSpPr>
          <p:cNvPr id="5" name="Subtitle 4">
            <a:extLst>
              <a:ext uri="{FF2B5EF4-FFF2-40B4-BE49-F238E27FC236}">
                <a16:creationId xmlns:a16="http://schemas.microsoft.com/office/drawing/2014/main" id="{C40FA1F3-302C-9448-37FA-674BDC7908F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538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B5092E-D312-BBA2-EA99-89168FF35A5D}"/>
              </a:ext>
            </a:extLst>
          </p:cNvPr>
          <p:cNvSpPr>
            <a:spLocks noGrp="1"/>
          </p:cNvSpPr>
          <p:nvPr>
            <p:ph idx="1"/>
          </p:nvPr>
        </p:nvSpPr>
        <p:spPr/>
        <p:txBody>
          <a:bodyPr/>
          <a:lstStyle/>
          <a:p>
            <a:pPr>
              <a:buFont typeface="Wingdings" panose="05000000000000000000" pitchFamily="2" charset="2"/>
              <a:buChar char="q"/>
            </a:pPr>
            <a:r>
              <a:rPr lang="en-US" dirty="0"/>
              <a:t>Fully Supervised Learning is not practical in all situations</a:t>
            </a:r>
          </a:p>
          <a:p>
            <a:pPr marL="749808" lvl="1" indent="-457200">
              <a:buFont typeface="Wingdings" panose="05000000000000000000" pitchFamily="2" charset="2"/>
              <a:buChar char="§"/>
            </a:pPr>
            <a:r>
              <a:rPr lang="en-US" dirty="0"/>
              <a:t>Availability of the annotation</a:t>
            </a:r>
          </a:p>
          <a:p>
            <a:pPr marL="749808" lvl="1" indent="-457200">
              <a:buFont typeface="Wingdings" panose="05000000000000000000" pitchFamily="2" charset="2"/>
              <a:buChar char="§"/>
            </a:pPr>
            <a:r>
              <a:rPr lang="en-US" dirty="0"/>
              <a:t>Knowledge of the task ahead of time</a:t>
            </a:r>
          </a:p>
          <a:p>
            <a:pPr>
              <a:buFont typeface="Wingdings" panose="05000000000000000000" pitchFamily="2" charset="2"/>
              <a:buChar char="q"/>
            </a:pPr>
            <a:r>
              <a:rPr lang="en-US" dirty="0"/>
              <a:t>Self Supervised Learning provided an “unsupervised” learning</a:t>
            </a:r>
          </a:p>
          <a:p>
            <a:pPr marL="749808" lvl="1" indent="-457200">
              <a:buFont typeface="Wingdings" panose="05000000000000000000" pitchFamily="2" charset="2"/>
              <a:buChar char="§"/>
            </a:pPr>
            <a:r>
              <a:rPr lang="en-US" dirty="0"/>
              <a:t>Pretraining</a:t>
            </a:r>
          </a:p>
          <a:p>
            <a:pPr>
              <a:buFont typeface="Wingdings" panose="05000000000000000000" pitchFamily="2" charset="2"/>
              <a:buChar char="q"/>
            </a:pPr>
            <a:r>
              <a:rPr lang="en-US" dirty="0"/>
              <a:t>Two main ways</a:t>
            </a:r>
          </a:p>
          <a:p>
            <a:pPr marL="749808" lvl="1" indent="-457200">
              <a:buFont typeface="Wingdings" panose="05000000000000000000" pitchFamily="2" charset="2"/>
              <a:buChar char="§"/>
            </a:pPr>
            <a:r>
              <a:rPr lang="en-US" dirty="0"/>
              <a:t>Pretext Tasks</a:t>
            </a:r>
          </a:p>
          <a:p>
            <a:pPr marL="749808" lvl="1" indent="-457200">
              <a:buFont typeface="Wingdings" panose="05000000000000000000" pitchFamily="2" charset="2"/>
              <a:buChar char="§"/>
            </a:pPr>
            <a:r>
              <a:rPr lang="en-US" dirty="0"/>
              <a:t>Contrastive Learning</a:t>
            </a:r>
          </a:p>
          <a:p>
            <a:pPr>
              <a:buFont typeface="Wingdings" panose="05000000000000000000" pitchFamily="2" charset="2"/>
              <a:buChar char="q"/>
            </a:pPr>
            <a:r>
              <a:rPr lang="en-US" dirty="0"/>
              <a:t>Success stories</a:t>
            </a:r>
          </a:p>
          <a:p>
            <a:pPr marL="749808" lvl="1" indent="-457200">
              <a:buFont typeface="Wingdings" panose="05000000000000000000" pitchFamily="2" charset="2"/>
              <a:buChar char="§"/>
            </a:pPr>
            <a:r>
              <a:rPr lang="en-US" dirty="0"/>
              <a:t>Many in language</a:t>
            </a:r>
          </a:p>
          <a:p>
            <a:pPr marL="749808" lvl="1" indent="-457200">
              <a:buFont typeface="Wingdings" panose="05000000000000000000" pitchFamily="2" charset="2"/>
              <a:buChar char="§"/>
            </a:pPr>
            <a:r>
              <a:rPr lang="en-US" dirty="0"/>
              <a:t>Impressive results in vision competing with Fully Supervised</a:t>
            </a:r>
          </a:p>
        </p:txBody>
      </p:sp>
      <p:sp>
        <p:nvSpPr>
          <p:cNvPr id="3" name="Title 2">
            <a:extLst>
              <a:ext uri="{FF2B5EF4-FFF2-40B4-BE49-F238E27FC236}">
                <a16:creationId xmlns:a16="http://schemas.microsoft.com/office/drawing/2014/main" id="{8C903DEE-F019-A117-C0C4-D648F37D06C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987023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DC764-D9C4-5DD5-CFBE-2BCD1C8607EE}"/>
              </a:ext>
            </a:extLst>
          </p:cNvPr>
          <p:cNvSpPr>
            <a:spLocks noGrp="1"/>
          </p:cNvSpPr>
          <p:nvPr>
            <p:ph type="ctrTitle"/>
          </p:nvPr>
        </p:nvSpPr>
        <p:spPr/>
        <p:txBody>
          <a:bodyPr/>
          <a:lstStyle/>
          <a:p>
            <a:r>
              <a:rPr lang="en-US"/>
              <a:t>Thank you!!</a:t>
            </a:r>
            <a:endParaRPr lang="en-US" dirty="0"/>
          </a:p>
        </p:txBody>
      </p:sp>
      <p:sp>
        <p:nvSpPr>
          <p:cNvPr id="5" name="Subtitle 4">
            <a:extLst>
              <a:ext uri="{FF2B5EF4-FFF2-40B4-BE49-F238E27FC236}">
                <a16:creationId xmlns:a16="http://schemas.microsoft.com/office/drawing/2014/main" id="{5120311F-6391-CE52-9DC7-66670D1D61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623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 Auto encoders</a:t>
            </a:r>
          </a:p>
        </p:txBody>
      </p:sp>
      <p:sp>
        <p:nvSpPr>
          <p:cNvPr id="135" name="Shape 121"/>
          <p:cNvSpPr txBox="1">
            <a:spLocks noGrp="1"/>
          </p:cNvSpPr>
          <p:nvPr>
            <p:ph idx="1"/>
          </p:nvPr>
        </p:nvSpPr>
        <p:spPr>
          <a:prstGeom prst="rect">
            <a:avLst/>
          </a:prstGeom>
        </p:spPr>
        <p:txBody>
          <a:bodyPr vert="horz" lIns="0" tIns="0" rIns="0" bIns="0" rtlCol="0">
            <a:normAutofit/>
          </a:bodyPr>
          <a:lstStyle/>
          <a:p>
            <a:pPr marL="457189" indent="-228594">
              <a:spcBef>
                <a:spcPts val="0"/>
              </a:spcBef>
              <a:defRPr sz="2800"/>
            </a:pPr>
            <a:r>
              <a:rPr lang="en-US"/>
              <a:t>Encoder Decoder architecture</a:t>
            </a:r>
          </a:p>
          <a:p>
            <a:pPr marL="857239" lvl="1" indent="-228594">
              <a:defRPr sz="2800"/>
            </a:pPr>
            <a:r>
              <a:rPr lang="en-US"/>
              <a:t>Use for compression</a:t>
            </a:r>
          </a:p>
          <a:p>
            <a:pPr marL="857239" lvl="1" indent="-228594">
              <a:defRPr sz="2800"/>
            </a:pPr>
            <a:r>
              <a:rPr lang="en-US"/>
              <a:t>Or throw away the decoder after training use the compressed code for supervised learning tasks (particularly useful in problems with small training set)</a:t>
            </a:r>
          </a:p>
          <a:p>
            <a:pPr marL="628645" lvl="1" indent="0">
              <a:buNone/>
              <a:defRPr sz="2800"/>
            </a:pPr>
            <a:endParaRPr lang="en-US"/>
          </a:p>
        </p:txBody>
      </p:sp>
      <p:sp>
        <p:nvSpPr>
          <p:cNvPr id="136" name="Slide Number Placeholder 1"/>
          <p:cNvSpPr txBox="1">
            <a:spLocks noGrp="1"/>
          </p:cNvSpPr>
          <p:nvPr>
            <p:ph type="sldNum" sz="quarter" idx="1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5</a:t>
            </a:fld>
            <a:endParaRPr/>
          </a:p>
        </p:txBody>
      </p:sp>
      <p:pic>
        <p:nvPicPr>
          <p:cNvPr id="137" name="Image" descr="Image"/>
          <p:cNvPicPr>
            <a:picLocks noChangeAspect="1"/>
          </p:cNvPicPr>
          <p:nvPr/>
        </p:nvPicPr>
        <p:blipFill>
          <a:blip r:embed="rId2"/>
          <a:stretch>
            <a:fillRect/>
          </a:stretch>
        </p:blipFill>
        <p:spPr>
          <a:xfrm>
            <a:off x="3849434" y="3106556"/>
            <a:ext cx="5291031" cy="3011921"/>
          </a:xfrm>
          <a:prstGeom prst="rect">
            <a:avLst/>
          </a:prstGeom>
          <a:ln w="12700">
            <a:miter lim="400000"/>
          </a:ln>
        </p:spPr>
      </p:pic>
    </p:spTree>
    <p:extLst>
      <p:ext uri="{BB962C8B-B14F-4D97-AF65-F5344CB8AC3E}">
        <p14:creationId xmlns:p14="http://schemas.microsoft.com/office/powerpoint/2010/main" val="251494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lide Number Placeholder 1"/>
          <p:cNvSpPr txBox="1">
            <a:spLocks noGrp="1"/>
          </p:cNvSpPr>
          <p:nvPr>
            <p:ph type="sldNum" sz="quarter" idx="12"/>
          </p:nvPr>
        </p:nvSpPr>
        <p:spPr>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a:lstStyle/>
          <a:p>
            <a:fld id="{86CB4B4D-7CA3-9044-876B-883B54F8677D}" type="slidenum">
              <a:rPr/>
              <a:t>6</a:t>
            </a:fld>
            <a:endParaRPr/>
          </a:p>
        </p:txBody>
      </p:sp>
      <p:pic>
        <p:nvPicPr>
          <p:cNvPr id="141" name="Image" descr="Image"/>
          <p:cNvPicPr>
            <a:picLocks noChangeAspect="1"/>
          </p:cNvPicPr>
          <p:nvPr/>
        </p:nvPicPr>
        <p:blipFill>
          <a:blip r:embed="rId2"/>
          <a:stretch>
            <a:fillRect/>
          </a:stretch>
        </p:blipFill>
        <p:spPr>
          <a:xfrm>
            <a:off x="1286934" y="1404575"/>
            <a:ext cx="9217549" cy="4699739"/>
          </a:xfrm>
          <a:prstGeom prst="rect">
            <a:avLst/>
          </a:prstGeom>
          <a:ln w="12700">
            <a:miter lim="400000"/>
          </a:ln>
        </p:spPr>
      </p:pic>
      <p:sp>
        <p:nvSpPr>
          <p:cNvPr id="4" name="Title 3"/>
          <p:cNvSpPr>
            <a:spLocks noGrp="1"/>
          </p:cNvSpPr>
          <p:nvPr>
            <p:ph type="title"/>
          </p:nvPr>
        </p:nvSpPr>
        <p:spPr/>
        <p:txBody>
          <a:bodyPr/>
          <a:lstStyle/>
          <a:p>
            <a:r>
              <a:rPr lang="en-US"/>
              <a:t>Background – Image to Image</a:t>
            </a:r>
          </a:p>
        </p:txBody>
      </p:sp>
      <p:sp>
        <p:nvSpPr>
          <p:cNvPr id="2" name="TextBox 1"/>
          <p:cNvSpPr txBox="1"/>
          <p:nvPr/>
        </p:nvSpPr>
        <p:spPr>
          <a:xfrm>
            <a:off x="1506829" y="6317770"/>
            <a:ext cx="2816861" cy="307777"/>
          </a:xfrm>
          <a:prstGeom prst="rect">
            <a:avLst/>
          </a:prstGeom>
          <a:noFill/>
        </p:spPr>
        <p:txBody>
          <a:bodyPr wrap="none" rtlCol="0">
            <a:spAutoFit/>
          </a:bodyPr>
          <a:lstStyle/>
          <a:p>
            <a:r>
              <a:rPr lang="en-US" sz="1400">
                <a:hlinkClick r:id="rId3"/>
              </a:rPr>
              <a:t>https://arxiv.org/pdf/1411.4038.pdf</a:t>
            </a:r>
            <a:endParaRPr lang="en-US" sz="1400"/>
          </a:p>
        </p:txBody>
      </p:sp>
    </p:spTree>
    <p:extLst>
      <p:ext uri="{BB962C8B-B14F-4D97-AF65-F5344CB8AC3E}">
        <p14:creationId xmlns:p14="http://schemas.microsoft.com/office/powerpoint/2010/main" val="4086917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BBE2E-CF9C-7F4C-A5B4-3D3C8F07418C}"/>
              </a:ext>
            </a:extLst>
          </p:cNvPr>
          <p:cNvSpPr>
            <a:spLocks noGrp="1"/>
          </p:cNvSpPr>
          <p:nvPr>
            <p:ph type="title"/>
          </p:nvPr>
        </p:nvSpPr>
        <p:spPr/>
        <p:txBody>
          <a:bodyPr/>
          <a:lstStyle/>
          <a:p>
            <a:r>
              <a:rPr lang="en-US"/>
              <a:t>Two Points to Note</a:t>
            </a:r>
          </a:p>
        </p:txBody>
      </p:sp>
      <p:sp>
        <p:nvSpPr>
          <p:cNvPr id="3" name="Content Placeholder 2">
            <a:extLst>
              <a:ext uri="{FF2B5EF4-FFF2-40B4-BE49-F238E27FC236}">
                <a16:creationId xmlns:a16="http://schemas.microsoft.com/office/drawing/2014/main" id="{29D8796C-029D-1B4B-A57B-0A1B8FBBDFE7}"/>
              </a:ext>
            </a:extLst>
          </p:cNvPr>
          <p:cNvSpPr>
            <a:spLocks noGrp="1"/>
          </p:cNvSpPr>
          <p:nvPr>
            <p:ph idx="1"/>
          </p:nvPr>
        </p:nvSpPr>
        <p:spPr>
          <a:xfrm>
            <a:off x="609600" y="769434"/>
            <a:ext cx="10972800" cy="5740548"/>
          </a:xfrm>
        </p:spPr>
        <p:txBody>
          <a:bodyPr/>
          <a:lstStyle/>
          <a:p>
            <a:r>
              <a:rPr lang="en-US" dirty="0"/>
              <a:t>Code to synthesis “Real data” ;</a:t>
            </a:r>
          </a:p>
          <a:p>
            <a:pPr lvl="1"/>
            <a:r>
              <a:rPr lang="en-US" dirty="0"/>
              <a:t>Role in data augmentation</a:t>
            </a:r>
          </a:p>
          <a:p>
            <a:pPr lvl="1"/>
            <a:r>
              <a:rPr lang="en-US" dirty="0"/>
              <a:t>Capability to generate for Neural Networks</a:t>
            </a:r>
          </a:p>
          <a:p>
            <a:r>
              <a:rPr lang="en-US" dirty="0"/>
              <a:t>The “story” of Police and “fake notes”</a:t>
            </a:r>
          </a:p>
        </p:txBody>
      </p:sp>
      <p:sp>
        <p:nvSpPr>
          <p:cNvPr id="4" name="Slide Number Placeholder 3">
            <a:extLst>
              <a:ext uri="{FF2B5EF4-FFF2-40B4-BE49-F238E27FC236}">
                <a16:creationId xmlns:a16="http://schemas.microsoft.com/office/drawing/2014/main" id="{3409759D-BAD3-4840-883D-43DC1A5F7934}"/>
              </a:ext>
            </a:extLst>
          </p:cNvPr>
          <p:cNvSpPr>
            <a:spLocks noGrp="1"/>
          </p:cNvSpPr>
          <p:nvPr>
            <p:ph type="sldNum" sz="quarter" idx="12"/>
          </p:nvPr>
        </p:nvSpPr>
        <p:spPr/>
        <p:txBody>
          <a:bodyPr/>
          <a:lstStyle/>
          <a:p>
            <a:fld id="{D79E0BE3-C35E-475C-8249-C68D79E581E1}" type="slidenum">
              <a:rPr lang="en-US" smtClean="0"/>
              <a:pPr/>
              <a:t>7</a:t>
            </a:fld>
            <a:endParaRPr lang="en-US"/>
          </a:p>
        </p:txBody>
      </p:sp>
      <p:pic>
        <p:nvPicPr>
          <p:cNvPr id="5" name="Picture 4">
            <a:extLst>
              <a:ext uri="{FF2B5EF4-FFF2-40B4-BE49-F238E27FC236}">
                <a16:creationId xmlns:a16="http://schemas.microsoft.com/office/drawing/2014/main" id="{B4349C70-ACD0-A941-A6EF-0DC6C5E68B63}"/>
              </a:ext>
            </a:extLst>
          </p:cNvPr>
          <p:cNvPicPr>
            <a:picLocks noChangeAspect="1"/>
          </p:cNvPicPr>
          <p:nvPr/>
        </p:nvPicPr>
        <p:blipFill>
          <a:blip r:embed="rId2"/>
          <a:stretch>
            <a:fillRect/>
          </a:stretch>
        </p:blipFill>
        <p:spPr>
          <a:xfrm>
            <a:off x="2686102" y="2370948"/>
            <a:ext cx="7094635" cy="3980488"/>
          </a:xfrm>
          <a:prstGeom prst="rect">
            <a:avLst/>
          </a:prstGeom>
        </p:spPr>
      </p:pic>
    </p:spTree>
    <p:extLst>
      <p:ext uri="{BB962C8B-B14F-4D97-AF65-F5344CB8AC3E}">
        <p14:creationId xmlns:p14="http://schemas.microsoft.com/office/powerpoint/2010/main" val="1463391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GANs</a:t>
            </a:r>
          </a:p>
        </p:txBody>
      </p:sp>
      <p:sp>
        <p:nvSpPr>
          <p:cNvPr id="3" name="Content Placeholder 2"/>
          <p:cNvSpPr>
            <a:spLocks noGrp="1"/>
          </p:cNvSpPr>
          <p:nvPr>
            <p:ph idx="1"/>
          </p:nvPr>
        </p:nvSpPr>
        <p:spPr/>
        <p:txBody>
          <a:bodyPr/>
          <a:lstStyle/>
          <a:p>
            <a:r>
              <a:rPr lang="en-US"/>
              <a:t>Generative Adversarial Networks</a:t>
            </a:r>
          </a:p>
          <a:p>
            <a:r>
              <a:rPr lang="en-US"/>
              <a:t>A game between two players:</a:t>
            </a:r>
          </a:p>
          <a:p>
            <a:pPr lvl="1"/>
            <a:r>
              <a:rPr lang="en-US"/>
              <a:t>Discriminator D</a:t>
            </a:r>
          </a:p>
          <a:p>
            <a:pPr lvl="1"/>
            <a:r>
              <a:rPr lang="en-US"/>
              <a:t>Generator G</a:t>
            </a:r>
            <a:endParaRPr lang="en-US" sz="3333"/>
          </a:p>
          <a:p>
            <a:r>
              <a:rPr lang="en-US"/>
              <a:t>D tries to discriminate between:</a:t>
            </a:r>
          </a:p>
          <a:p>
            <a:pPr lvl="1"/>
            <a:r>
              <a:rPr lang="en-US"/>
              <a:t>A sample from the data distribution</a:t>
            </a:r>
            <a:endParaRPr lang="en-US" sz="3333"/>
          </a:p>
          <a:p>
            <a:pPr lvl="1"/>
            <a:r>
              <a:rPr lang="en-US"/>
              <a:t>A sample from the generator G</a:t>
            </a:r>
            <a:endParaRPr lang="en-US" sz="3333"/>
          </a:p>
          <a:p>
            <a:r>
              <a:rPr lang="en-US"/>
              <a:t>G tries to “trick” D by generating samples that are hard for D to distinguish from data.</a:t>
            </a:r>
          </a:p>
          <a:p>
            <a:endParaRPr lang="en-US"/>
          </a:p>
          <a:p>
            <a:endParaRPr lang="en-US"/>
          </a:p>
        </p:txBody>
      </p:sp>
      <p:sp>
        <p:nvSpPr>
          <p:cNvPr id="4" name="Slide Number Placeholder 3"/>
          <p:cNvSpPr>
            <a:spLocks noGrp="1"/>
          </p:cNvSpPr>
          <p:nvPr>
            <p:ph type="sldNum" sz="quarter" idx="12"/>
          </p:nvPr>
        </p:nvSpPr>
        <p:spPr/>
        <p:txBody>
          <a:bodyPr/>
          <a:lstStyle/>
          <a:p>
            <a:fld id="{D79E0BE3-C35E-475C-8249-C68D79E581E1}" type="slidenum">
              <a:rPr lang="en-US" smtClean="0"/>
              <a:pPr/>
              <a:t>8</a:t>
            </a:fld>
            <a:endParaRPr lang="en-US"/>
          </a:p>
        </p:txBody>
      </p:sp>
    </p:spTree>
    <p:extLst>
      <p:ext uri="{BB962C8B-B14F-4D97-AF65-F5344CB8AC3E}">
        <p14:creationId xmlns:p14="http://schemas.microsoft.com/office/powerpoint/2010/main" val="1838173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GAN: Network 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38790"/>
            <a:ext cx="10972800" cy="3793221"/>
          </a:xfrm>
        </p:spPr>
      </p:pic>
      <p:sp>
        <p:nvSpPr>
          <p:cNvPr id="3" name="Slide Number Placeholder 2"/>
          <p:cNvSpPr>
            <a:spLocks noGrp="1"/>
          </p:cNvSpPr>
          <p:nvPr>
            <p:ph type="sldNum" sz="quarter" idx="12"/>
          </p:nvPr>
        </p:nvSpPr>
        <p:spPr/>
        <p:txBody>
          <a:bodyPr/>
          <a:lstStyle/>
          <a:p>
            <a:fld id="{D79E0BE3-C35E-475C-8249-C68D79E581E1}" type="slidenum">
              <a:rPr lang="en-US" smtClean="0"/>
              <a:pPr/>
              <a:t>9</a:t>
            </a:fld>
            <a:endParaRPr lang="en-US"/>
          </a:p>
        </p:txBody>
      </p:sp>
    </p:spTree>
    <p:extLst>
      <p:ext uri="{BB962C8B-B14F-4D97-AF65-F5344CB8AC3E}">
        <p14:creationId xmlns:p14="http://schemas.microsoft.com/office/powerpoint/2010/main" val="14008586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1807</TotalTime>
  <Words>1734</Words>
  <Application>Microsoft Office PowerPoint</Application>
  <PresentationFormat>Widescreen</PresentationFormat>
  <Paragraphs>279</Paragraphs>
  <Slides>48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Arial MT</vt:lpstr>
      <vt:lpstr>Calibri</vt:lpstr>
      <vt:lpstr>Calibri Light</vt:lpstr>
      <vt:lpstr>Open Sans</vt:lpstr>
      <vt:lpstr>Roboto</vt:lpstr>
      <vt:lpstr>Roboto Lt</vt:lpstr>
      <vt:lpstr>Times New Roman</vt:lpstr>
      <vt:lpstr>Wingdings</vt:lpstr>
      <vt:lpstr>Retrospect</vt:lpstr>
      <vt:lpstr>Beyond Supervised Learning</vt:lpstr>
      <vt:lpstr>I. Generative Learning</vt:lpstr>
      <vt:lpstr> Supervised vs Unsupervised Learning</vt:lpstr>
      <vt:lpstr>Generative modeling</vt:lpstr>
      <vt:lpstr>Background - Auto encoders</vt:lpstr>
      <vt:lpstr>Background – Image to Image</vt:lpstr>
      <vt:lpstr>Two Points to Note</vt:lpstr>
      <vt:lpstr>GANs</vt:lpstr>
      <vt:lpstr>GAN: Network architecture</vt:lpstr>
      <vt:lpstr>GAN framework</vt:lpstr>
      <vt:lpstr>Samples (Synthetic Images)</vt:lpstr>
      <vt:lpstr>Results: Progressive GAN  (ICLR 2018)</vt:lpstr>
      <vt:lpstr>Results: Big GAN  (ICLR 2019)</vt:lpstr>
      <vt:lpstr>II. Self Supervised Learning</vt:lpstr>
      <vt:lpstr>What is Self-Supervised Learning?</vt:lpstr>
      <vt:lpstr>Unsupervised Learning</vt:lpstr>
      <vt:lpstr>Two Popular Ways</vt:lpstr>
      <vt:lpstr>Methods for Framing Self-Supervised Learning Tasks</vt:lpstr>
      <vt:lpstr>Methods for Framing Self-Supervised Learning Tasks</vt:lpstr>
      <vt:lpstr>The paradigm of learning “foundation” models</vt:lpstr>
      <vt:lpstr>III Pre-Text Tasks</vt:lpstr>
      <vt:lpstr>Pretext task: predict rotations</vt:lpstr>
      <vt:lpstr>Pretext task: predict rotations</vt:lpstr>
      <vt:lpstr>Pretext task: predict rotations</vt:lpstr>
      <vt:lpstr>Pretext task: predict relative patch locations</vt:lpstr>
      <vt:lpstr>Pretext task: solving “jigsaw puzzles”</vt:lpstr>
      <vt:lpstr>Pretext task: predict missing pixels (inpainting)</vt:lpstr>
      <vt:lpstr>Learning to inpaint by reconstruction</vt:lpstr>
      <vt:lpstr>Pretext task: image coloring</vt:lpstr>
      <vt:lpstr>Pretext task: video coloring</vt:lpstr>
      <vt:lpstr>Autoencoder: Self-Supervised Learning-Vision in Early Days</vt:lpstr>
      <vt:lpstr>Word2Vec: Self-Supervised Learning for Language</vt:lpstr>
      <vt:lpstr>Pretext tasks from image transformations</vt:lpstr>
      <vt:lpstr>We know samples are same</vt:lpstr>
      <vt:lpstr>PowerPoint Presentation</vt:lpstr>
      <vt:lpstr>IV Contrastive Leaning</vt:lpstr>
      <vt:lpstr>Contrastive Representation Learning</vt:lpstr>
      <vt:lpstr>Siamese Architecture/Loss</vt:lpstr>
      <vt:lpstr>Contrastive Learning</vt:lpstr>
      <vt:lpstr>Contrastive Learning: Inter-Sample Classiﬁcation</vt:lpstr>
      <vt:lpstr>Contrastive Learning: Inter-Sample Classiﬁcation</vt:lpstr>
      <vt:lpstr>Contrastive Learning: Inter-Sample Classiﬁcation</vt:lpstr>
      <vt:lpstr>Contrastive Learning: Inter-Sample Classiﬁcation</vt:lpstr>
      <vt:lpstr>Application: Learning to Match Siamese  Network</vt:lpstr>
      <vt:lpstr>Person identification</vt:lpstr>
      <vt:lpstr>V 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Supervised Learning</dc:title>
  <dc:creator>Microsoft Office User</dc:creator>
  <cp:lastModifiedBy>Cecilia Antony</cp:lastModifiedBy>
  <cp:revision>38</cp:revision>
  <dcterms:created xsi:type="dcterms:W3CDTF">2023-07-09T07:10:16Z</dcterms:created>
  <dcterms:modified xsi:type="dcterms:W3CDTF">2023-10-07T08:51:41Z</dcterms:modified>
</cp:coreProperties>
</file>